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63" r:id="rId4"/>
    <p:sldId id="267" r:id="rId5"/>
    <p:sldId id="323" r:id="rId6"/>
    <p:sldId id="286" r:id="rId7"/>
    <p:sldId id="317" r:id="rId8"/>
    <p:sldId id="319" r:id="rId9"/>
    <p:sldId id="324" r:id="rId10"/>
    <p:sldId id="301" r:id="rId11"/>
    <p:sldId id="326" r:id="rId12"/>
    <p:sldId id="272" r:id="rId13"/>
    <p:sldId id="289" r:id="rId14"/>
    <p:sldId id="290" r:id="rId15"/>
    <p:sldId id="291" r:id="rId16"/>
    <p:sldId id="292" r:id="rId17"/>
    <p:sldId id="320" r:id="rId18"/>
    <p:sldId id="293" r:id="rId19"/>
    <p:sldId id="321" r:id="rId20"/>
    <p:sldId id="314" r:id="rId21"/>
    <p:sldId id="322" r:id="rId22"/>
    <p:sldId id="318" r:id="rId23"/>
    <p:sldId id="282" r:id="rId24"/>
    <p:sldId id="283"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68384" autoAdjust="0"/>
  </p:normalViewPr>
  <p:slideViewPr>
    <p:cSldViewPr>
      <p:cViewPr varScale="1">
        <p:scale>
          <a:sx n="49" d="100"/>
          <a:sy n="49" d="100"/>
        </p:scale>
        <p:origin x="19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4BD1F-EE82-4244-8DC8-68DCC7B58CEB}" type="datetimeFigureOut">
              <a:rPr lang="nl-NL" smtClean="0"/>
              <a:t>5-7-2017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68072-DF7D-4C68-871D-701620FB50BF}" type="slidenum">
              <a:rPr lang="nl-NL" smtClean="0"/>
              <a:t>‹nr.›</a:t>
            </a:fld>
            <a:endParaRPr lang="nl-NL"/>
          </a:p>
        </p:txBody>
      </p:sp>
    </p:spTree>
    <p:extLst>
      <p:ext uri="{BB962C8B-B14F-4D97-AF65-F5344CB8AC3E}">
        <p14:creationId xmlns:p14="http://schemas.microsoft.com/office/powerpoint/2010/main" val="241233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dgie.nl/slimshopp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onsuwijzer.n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degeschillencommissie.n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edgie.n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1 minuut</a:t>
            </a:r>
          </a:p>
          <a:p>
            <a:r>
              <a:rPr lang="nl-NL" sz="1000" i="1" dirty="0"/>
              <a:t>Benodigdheden:</a:t>
            </a:r>
            <a:r>
              <a:rPr lang="nl-NL" sz="1000" i="1" baseline="0" dirty="0"/>
              <a:t> geen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Vertel dat de workshop Slim Shoppen gaat over verantwoord aankopen doen en dat deze het komende blokuur gegeven gaat worden.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sz="1200" baseline="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a:t>
            </a:fld>
            <a:endParaRPr lang="nl-NL"/>
          </a:p>
        </p:txBody>
      </p:sp>
    </p:spTree>
    <p:extLst>
      <p:ext uri="{BB962C8B-B14F-4D97-AF65-F5344CB8AC3E}">
        <p14:creationId xmlns:p14="http://schemas.microsoft.com/office/powerpoint/2010/main" val="243671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1,5 minuut</a:t>
            </a:r>
          </a:p>
          <a:p>
            <a:r>
              <a:rPr lang="nl-NL" sz="1000" i="1" dirty="0"/>
              <a:t>Benodigdheden: geen</a:t>
            </a:r>
          </a:p>
          <a:p>
            <a:endParaRPr lang="nl-NL" sz="1000" dirty="0"/>
          </a:p>
          <a:p>
            <a:r>
              <a:rPr lang="nl-NL" sz="1000" b="1" kern="1200" dirty="0">
                <a:solidFill>
                  <a:schemeClr val="tx1"/>
                </a:solidFill>
                <a:effectLst/>
                <a:latin typeface="+mn-lt"/>
                <a:ea typeface="+mn-ea"/>
                <a:cs typeface="+mn-cs"/>
              </a:rPr>
              <a:t>Vraag</a:t>
            </a:r>
            <a:r>
              <a:rPr lang="nl-NL" sz="1000" b="1" kern="1200" baseline="0" dirty="0">
                <a:solidFill>
                  <a:schemeClr val="tx1"/>
                </a:solidFill>
                <a:effectLst/>
                <a:latin typeface="+mn-lt"/>
                <a:ea typeface="+mn-ea"/>
                <a:cs typeface="+mn-cs"/>
              </a:rPr>
              <a:t> 2: Wat is MVO?</a:t>
            </a:r>
            <a:endParaRPr lang="nl-NL" sz="1000" b="1" kern="120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Als de jongeren kiezen voor antwoord A, dan mogen ze blijven zitten.</a:t>
            </a:r>
          </a:p>
          <a:p>
            <a:r>
              <a:rPr lang="nl-NL" sz="1000" kern="1200" dirty="0">
                <a:solidFill>
                  <a:schemeClr val="tx1"/>
                </a:solidFill>
                <a:effectLst/>
                <a:latin typeface="+mn-lt"/>
                <a:ea typeface="+mn-ea"/>
                <a:cs typeface="+mn-cs"/>
              </a:rPr>
              <a:t>Als de jongeren kiezen voor antwoord B, dan mogen ze gaan staan. </a:t>
            </a:r>
          </a:p>
          <a:p>
            <a:endParaRPr lang="nl-NL" sz="1000" dirty="0"/>
          </a:p>
          <a:p>
            <a:r>
              <a:rPr lang="nl-NL" sz="1000" dirty="0"/>
              <a:t>Bij</a:t>
            </a:r>
            <a:r>
              <a:rPr lang="nl-NL" sz="1000" baseline="0" dirty="0"/>
              <a:t> </a:t>
            </a:r>
            <a:r>
              <a:rPr lang="nl-NL" sz="1000" dirty="0"/>
              <a:t>1</a:t>
            </a:r>
            <a:r>
              <a:rPr lang="nl-NL" sz="1000" baseline="0" dirty="0"/>
              <a:t> x klikken verschijnt antwoord A, als je nog een keer klikt verschijnt antwoord B. </a:t>
            </a:r>
            <a:r>
              <a:rPr lang="nl-NL" sz="1000" dirty="0"/>
              <a:t>Laat de jongeren hun keuze maken door te blijven</a:t>
            </a:r>
            <a:r>
              <a:rPr lang="nl-NL" sz="1000" baseline="0" dirty="0"/>
              <a:t> zitten of door te gaan staan. </a:t>
            </a:r>
          </a:p>
          <a:p>
            <a:r>
              <a:rPr lang="nl-NL" sz="1000" baseline="0" dirty="0"/>
              <a:t>Klik nog een keer voor het juiste antwoord.  </a:t>
            </a:r>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10</a:t>
            </a:fld>
            <a:endParaRPr lang="nl-NL"/>
          </a:p>
        </p:txBody>
      </p:sp>
    </p:spTree>
    <p:extLst>
      <p:ext uri="{BB962C8B-B14F-4D97-AF65-F5344CB8AC3E}">
        <p14:creationId xmlns:p14="http://schemas.microsoft.com/office/powerpoint/2010/main" val="49489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1,5 minuut</a:t>
            </a:r>
          </a:p>
          <a:p>
            <a:r>
              <a:rPr lang="nl-NL" sz="1000" i="1" dirty="0"/>
              <a:t>Benodigdheden: geen</a:t>
            </a:r>
          </a:p>
          <a:p>
            <a:endParaRPr lang="nl-NL" sz="1000" dirty="0"/>
          </a:p>
          <a:p>
            <a:r>
              <a:rPr lang="nl-NL" sz="1000" b="1" kern="1200" dirty="0">
                <a:solidFill>
                  <a:schemeClr val="tx1"/>
                </a:solidFill>
                <a:effectLst/>
                <a:latin typeface="+mn-lt"/>
                <a:ea typeface="+mn-ea"/>
                <a:cs typeface="+mn-cs"/>
              </a:rPr>
              <a:t>Vraag</a:t>
            </a:r>
            <a:r>
              <a:rPr lang="nl-NL" sz="1000" b="1" kern="1200" baseline="0" dirty="0">
                <a:solidFill>
                  <a:schemeClr val="tx1"/>
                </a:solidFill>
                <a:effectLst/>
                <a:latin typeface="+mn-lt"/>
                <a:ea typeface="+mn-ea"/>
                <a:cs typeface="+mn-cs"/>
              </a:rPr>
              <a:t> 3: Wat is biologisch?</a:t>
            </a:r>
            <a:endParaRPr lang="nl-NL" sz="1000" b="1" kern="120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Als de jongeren kiezen voor antwoord A, dan mogen ze blijven zitten.</a:t>
            </a:r>
          </a:p>
          <a:p>
            <a:r>
              <a:rPr lang="nl-NL" sz="1000" kern="1200" dirty="0">
                <a:solidFill>
                  <a:schemeClr val="tx1"/>
                </a:solidFill>
                <a:effectLst/>
                <a:latin typeface="+mn-lt"/>
                <a:ea typeface="+mn-ea"/>
                <a:cs typeface="+mn-cs"/>
              </a:rPr>
              <a:t>Als de jongeren kiezen voor antwoord B, dan mogen ze gaan staan. </a:t>
            </a:r>
          </a:p>
          <a:p>
            <a:endParaRPr lang="nl-NL" sz="1000" dirty="0"/>
          </a:p>
          <a:p>
            <a:r>
              <a:rPr lang="nl-NL" sz="1000" dirty="0"/>
              <a:t>Bij</a:t>
            </a:r>
            <a:r>
              <a:rPr lang="nl-NL" sz="1000" baseline="0" dirty="0"/>
              <a:t> </a:t>
            </a:r>
            <a:r>
              <a:rPr lang="nl-NL" sz="1000" dirty="0"/>
              <a:t>1</a:t>
            </a:r>
            <a:r>
              <a:rPr lang="nl-NL" sz="1000" baseline="0" dirty="0"/>
              <a:t> x klikken verschijnt antwoord A, als je nog een keer klikt verschijnt antwoord B. </a:t>
            </a:r>
            <a:r>
              <a:rPr lang="nl-NL" sz="1000" dirty="0"/>
              <a:t>Laat de jongeren hun keuze maken door te blijven</a:t>
            </a:r>
            <a:r>
              <a:rPr lang="nl-NL" sz="1000" baseline="0" dirty="0"/>
              <a:t> zitten of door te gaan staan. </a:t>
            </a:r>
          </a:p>
          <a:p>
            <a:r>
              <a:rPr lang="nl-NL" sz="1000" baseline="0" dirty="0"/>
              <a:t>Klik nog een keer voor het juiste antwoord.  </a:t>
            </a:r>
          </a:p>
          <a:p>
            <a:endParaRPr lang="nl-NL" sz="1000" dirty="0"/>
          </a:p>
          <a:p>
            <a:endParaRPr lang="nl-NL" sz="1000" dirty="0"/>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11</a:t>
            </a:fld>
            <a:endParaRPr lang="nl-NL"/>
          </a:p>
        </p:txBody>
      </p:sp>
    </p:spTree>
    <p:extLst>
      <p:ext uri="{BB962C8B-B14F-4D97-AF65-F5344CB8AC3E}">
        <p14:creationId xmlns:p14="http://schemas.microsoft.com/office/powerpoint/2010/main" val="122901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1,5</a:t>
            </a:r>
            <a:r>
              <a:rPr lang="nl-NL" sz="1000" i="1" baseline="0" dirty="0"/>
              <a:t> minuut</a:t>
            </a:r>
            <a:endParaRPr lang="nl-NL" sz="1000" i="1" dirty="0"/>
          </a:p>
          <a:p>
            <a:r>
              <a:rPr lang="nl-NL" sz="1000" i="1" kern="1200" dirty="0">
                <a:solidFill>
                  <a:schemeClr val="tx1"/>
                </a:solidFill>
                <a:effectLst/>
                <a:latin typeface="+mn-lt"/>
                <a:ea typeface="+mn-ea"/>
                <a:cs typeface="+mn-cs"/>
              </a:rPr>
              <a:t>Benodigdheden:</a:t>
            </a:r>
            <a:r>
              <a:rPr lang="nl-NL" sz="1000" i="1" kern="1200" baseline="0" dirty="0">
                <a:solidFill>
                  <a:schemeClr val="tx1"/>
                </a:solidFill>
                <a:effectLst/>
                <a:latin typeface="+mn-lt"/>
                <a:ea typeface="+mn-ea"/>
                <a:cs typeface="+mn-cs"/>
              </a:rPr>
              <a:t> geen</a:t>
            </a:r>
          </a:p>
          <a:p>
            <a:endParaRPr lang="nl-NL" sz="1000" i="1" kern="1200" baseline="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Vertel dat het de bedoeling is dat de jongeren nu zelf Slim gaan Shoppen. Ze krijgen een uitdaging en moeten zich verplaatsen in een (werk)situatie waarvoor ze de opdracht krijgen om een bepaald product te kopen. Ook  moeten ze er rekening mee houden dat hun aankoop goed is voor mens, dier en milieu. </a:t>
            </a:r>
          </a:p>
          <a:p>
            <a:r>
              <a:rPr lang="nl-NL" sz="1000" kern="1200" dirty="0">
                <a:solidFill>
                  <a:schemeClr val="tx1"/>
                </a:solidFill>
                <a:effectLst/>
                <a:latin typeface="+mn-lt"/>
                <a:ea typeface="+mn-ea"/>
                <a:cs typeface="+mn-cs"/>
              </a:rPr>
              <a:t> </a:t>
            </a:r>
          </a:p>
          <a:p>
            <a:r>
              <a:rPr lang="nl-NL" sz="1000" kern="1200" dirty="0">
                <a:solidFill>
                  <a:schemeClr val="tx1"/>
                </a:solidFill>
                <a:effectLst/>
                <a:latin typeface="+mn-lt"/>
                <a:ea typeface="+mn-ea"/>
                <a:cs typeface="+mn-cs"/>
              </a:rPr>
              <a:t>Uiteraard volg je net als de professionele inkopers het 5-stappenplan. </a:t>
            </a:r>
          </a:p>
          <a:p>
            <a:r>
              <a:rPr lang="nl-NL" sz="10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kern="1200" baseline="0" dirty="0">
                <a:solidFill>
                  <a:schemeClr val="tx1"/>
                </a:solidFill>
                <a:effectLst/>
                <a:latin typeface="+mn-lt"/>
                <a:ea typeface="+mn-ea"/>
                <a:cs typeface="+mn-cs"/>
              </a:rPr>
              <a:t>- </a:t>
            </a:r>
            <a:r>
              <a:rPr lang="nl-NL" sz="1000" b="1" i="0" kern="1200" baseline="0" dirty="0">
                <a:solidFill>
                  <a:schemeClr val="tx1"/>
                </a:solidFill>
                <a:effectLst/>
                <a:latin typeface="+mn-lt"/>
                <a:ea typeface="+mn-ea"/>
                <a:cs typeface="+mn-cs"/>
              </a:rPr>
              <a:t>Vraag of de jongeren de 5 stappen nog kennen.</a:t>
            </a:r>
            <a:r>
              <a:rPr lang="nl-NL" sz="1000" i="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Laat ze deze benoemen.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Als ze het antwoord niet weten dan help je ze door de stappen te benoemen.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1 x klikken en Stap</a:t>
            </a:r>
            <a:r>
              <a:rPr lang="nl-NL" sz="1000" kern="1200" baseline="0" dirty="0">
                <a:solidFill>
                  <a:schemeClr val="tx1"/>
                </a:solidFill>
                <a:effectLst/>
                <a:latin typeface="+mn-lt"/>
                <a:ea typeface="+mn-ea"/>
                <a:cs typeface="+mn-cs"/>
              </a:rPr>
              <a:t> 1 verschijnt in beeld, nog een keer klikken en Stap 2 verschijnt in beeld, nog een keer klikken en Stap 3 verschijnt in beeld, etc.  </a:t>
            </a:r>
          </a:p>
          <a:p>
            <a:endParaRPr lang="nl-NL" sz="1000" i="0" kern="1200" dirty="0">
              <a:solidFill>
                <a:schemeClr val="tx1"/>
              </a:solidFill>
              <a:effectLst/>
              <a:latin typeface="+mn-lt"/>
              <a:ea typeface="+mn-ea"/>
              <a:cs typeface="+mn-cs"/>
            </a:endParaRPr>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12</a:t>
            </a:fld>
            <a:endParaRPr lang="nl-NL"/>
          </a:p>
        </p:txBody>
      </p:sp>
    </p:spTree>
    <p:extLst>
      <p:ext uri="{BB962C8B-B14F-4D97-AF65-F5344CB8AC3E}">
        <p14:creationId xmlns:p14="http://schemas.microsoft.com/office/powerpoint/2010/main" val="107486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0,5 minuut</a:t>
            </a:r>
          </a:p>
          <a:p>
            <a:r>
              <a:rPr lang="nl-NL" sz="1000" i="1" dirty="0"/>
              <a:t>Benodigdheden:</a:t>
            </a:r>
            <a:r>
              <a:rPr lang="nl-NL" sz="1000" i="1" baseline="0" dirty="0"/>
              <a:t> www.edgie.nl/slimshoppen</a:t>
            </a:r>
          </a:p>
          <a:p>
            <a:endParaRPr lang="nl-NL" sz="1000" i="1" baseline="0" dirty="0"/>
          </a:p>
          <a:p>
            <a:pPr lvl="0"/>
            <a:r>
              <a:rPr lang="nl-NL" sz="1000" kern="1200" dirty="0">
                <a:solidFill>
                  <a:schemeClr val="tx1"/>
                </a:solidFill>
                <a:effectLst/>
                <a:latin typeface="+mn-lt"/>
                <a:ea typeface="+mn-ea"/>
                <a:cs typeface="+mn-cs"/>
              </a:rPr>
              <a:t>Neem de stappen van de casus/uitdaging klassikaal met de leerlingen door en laat zien hoe je dat doet op </a:t>
            </a:r>
            <a:r>
              <a:rPr lang="nl-NL" sz="1000" u="sng" kern="1200" dirty="0">
                <a:solidFill>
                  <a:schemeClr val="tx1"/>
                </a:solidFill>
                <a:effectLst/>
                <a:latin typeface="+mn-lt"/>
                <a:ea typeface="+mn-ea"/>
                <a:cs typeface="+mn-cs"/>
                <a:hlinkClick r:id="rId3"/>
              </a:rPr>
              <a:t>www.edgie.nl/slimshoppen</a:t>
            </a:r>
            <a:r>
              <a:rPr lang="nl-NL" sz="1000" kern="1200" dirty="0">
                <a:solidFill>
                  <a:schemeClr val="tx1"/>
                </a:solidFill>
                <a:effectLst/>
                <a:latin typeface="+mn-lt"/>
                <a:ea typeface="+mn-ea"/>
                <a:cs typeface="+mn-cs"/>
              </a:rPr>
              <a:t>.</a:t>
            </a:r>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de leerlingen om naar de website te gaan van </a:t>
            </a:r>
            <a:r>
              <a:rPr lang="nl-NL" sz="1000" b="1" u="sng" kern="1200" dirty="0">
                <a:solidFill>
                  <a:schemeClr val="tx1"/>
                </a:solidFill>
                <a:effectLst/>
                <a:latin typeface="+mn-lt"/>
                <a:ea typeface="+mn-ea"/>
                <a:cs typeface="+mn-cs"/>
                <a:hlinkClick r:id="rId3"/>
              </a:rPr>
              <a:t>www.edgie.nl/slimshoppen</a:t>
            </a:r>
            <a:r>
              <a:rPr lang="nl-NL" sz="1000" b="1" kern="1200" dirty="0">
                <a:solidFill>
                  <a:schemeClr val="tx1"/>
                </a:solidFill>
                <a:effectLst/>
                <a:latin typeface="+mn-lt"/>
                <a:ea typeface="+mn-ea"/>
                <a:cs typeface="+mn-cs"/>
              </a:rPr>
              <a:t>. </a:t>
            </a:r>
            <a:r>
              <a:rPr lang="nl-NL" sz="1000" kern="1200" dirty="0">
                <a:solidFill>
                  <a:schemeClr val="tx1"/>
                </a:solidFill>
                <a:effectLst/>
                <a:latin typeface="+mn-lt"/>
                <a:ea typeface="+mn-ea"/>
                <a:cs typeface="+mn-cs"/>
              </a:rPr>
              <a:t>Laat dit zelf via de beamer zien.</a:t>
            </a:r>
          </a:p>
          <a:p>
            <a:endParaRPr lang="nl-NL" sz="1000" i="1"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13</a:t>
            </a:fld>
            <a:endParaRPr lang="nl-NL"/>
          </a:p>
        </p:txBody>
      </p:sp>
    </p:spTree>
    <p:extLst>
      <p:ext uri="{BB962C8B-B14F-4D97-AF65-F5344CB8AC3E}">
        <p14:creationId xmlns:p14="http://schemas.microsoft.com/office/powerpoint/2010/main" val="3288502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i="1" kern="1200" dirty="0">
                <a:solidFill>
                  <a:schemeClr val="tx1"/>
                </a:solidFill>
                <a:effectLst/>
                <a:latin typeface="+mn-lt"/>
                <a:ea typeface="+mn-ea"/>
                <a:cs typeface="+mn-cs"/>
              </a:rPr>
              <a:t>Beschikbare tijd: 0,5 minuut</a:t>
            </a:r>
          </a:p>
          <a:p>
            <a:pPr marL="0" marR="0" indent="0" algn="l" defTabSz="914400" rtl="0" eaLnBrk="1" fontAlgn="auto" latinLnBrk="0" hangingPunct="1">
              <a:lnSpc>
                <a:spcPct val="100000"/>
              </a:lnSpc>
              <a:spcBef>
                <a:spcPts val="0"/>
              </a:spcBef>
              <a:spcAft>
                <a:spcPts val="0"/>
              </a:spcAft>
              <a:buClrTx/>
              <a:buSzTx/>
              <a:buFontTx/>
              <a:buNone/>
              <a:tabLst/>
              <a:defRPr/>
            </a:pPr>
            <a:r>
              <a:rPr lang="nl-NL" sz="1000" i="1" kern="1200" dirty="0">
                <a:solidFill>
                  <a:schemeClr val="tx1"/>
                </a:solidFill>
                <a:effectLst/>
                <a:latin typeface="+mn-lt"/>
                <a:ea typeface="+mn-ea"/>
                <a:cs typeface="+mn-cs"/>
              </a:rPr>
              <a:t>Benodigdheden: www.edgie.nl/slimshoppen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de leerlingen om de juiste uitdaging te selecteren</a:t>
            </a:r>
            <a:r>
              <a:rPr lang="nl-NL" sz="1000" kern="1200" dirty="0">
                <a:solidFill>
                  <a:schemeClr val="tx1"/>
                </a:solidFill>
                <a:effectLst/>
                <a:latin typeface="+mn-lt"/>
                <a:ea typeface="+mn-ea"/>
                <a:cs typeface="+mn-cs"/>
              </a:rPr>
              <a:t>.  Laat dit zelf</a:t>
            </a:r>
            <a:r>
              <a:rPr lang="nl-NL" sz="1000" kern="1200" baseline="0" dirty="0">
                <a:solidFill>
                  <a:schemeClr val="tx1"/>
                </a:solidFill>
                <a:effectLst/>
                <a:latin typeface="+mn-lt"/>
                <a:ea typeface="+mn-ea"/>
                <a:cs typeface="+mn-cs"/>
              </a:rPr>
              <a:t> zien via de beamer. </a:t>
            </a:r>
            <a:endParaRPr lang="nl-NL" sz="10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14</a:t>
            </a:fld>
            <a:endParaRPr lang="nl-NL"/>
          </a:p>
        </p:txBody>
      </p:sp>
    </p:spTree>
    <p:extLst>
      <p:ext uri="{BB962C8B-B14F-4D97-AF65-F5344CB8AC3E}">
        <p14:creationId xmlns:p14="http://schemas.microsoft.com/office/powerpoint/2010/main" val="356681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3</a:t>
            </a:r>
            <a:r>
              <a:rPr lang="nl-NL" sz="1000" i="1" baseline="0" dirty="0"/>
              <a:t> minuten</a:t>
            </a:r>
            <a:endParaRPr lang="nl-NL" sz="1000" i="1" dirty="0"/>
          </a:p>
          <a:p>
            <a:r>
              <a:rPr lang="nl-NL" sz="1000" i="1" dirty="0"/>
              <a:t>Benodigdheden:</a:t>
            </a:r>
            <a:r>
              <a:rPr lang="nl-NL" sz="1000" i="1" baseline="0" dirty="0"/>
              <a:t> www.edgie.nl/slimshoppen</a:t>
            </a:r>
          </a:p>
          <a:p>
            <a:endParaRPr lang="nl-NL" sz="1000" baseline="0" dirty="0"/>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of de leerlingen de opdracht eerst goed door willen lezen. </a:t>
            </a:r>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of de opdracht duidelijk is.</a:t>
            </a:r>
          </a:p>
          <a:p>
            <a:pPr lvl="0"/>
            <a:r>
              <a:rPr lang="nl-NL" sz="1000" kern="1200" dirty="0">
                <a:solidFill>
                  <a:schemeClr val="tx1"/>
                </a:solidFill>
                <a:effectLst/>
                <a:latin typeface="+mn-lt"/>
                <a:ea typeface="+mn-ea"/>
                <a:cs typeface="+mn-cs"/>
              </a:rPr>
              <a:t>Zo nee, laat een andere jongere die het wel begrijpt, uitleggen wat de bedoeling is. </a:t>
            </a:r>
          </a:p>
          <a:p>
            <a:pPr lvl="0"/>
            <a:r>
              <a:rPr lang="nl-NL" sz="1000" kern="1200" dirty="0">
                <a:solidFill>
                  <a:schemeClr val="tx1"/>
                </a:solidFill>
                <a:effectLst/>
                <a:latin typeface="+mn-lt"/>
                <a:ea typeface="+mn-ea"/>
                <a:cs typeface="+mn-cs"/>
              </a:rPr>
              <a:t>Vat vervolgens nogmaals samen wat de bedoeling is.</a:t>
            </a:r>
          </a:p>
          <a:p>
            <a:endParaRPr lang="nl-NL" sz="1000"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15</a:t>
            </a:fld>
            <a:endParaRPr lang="nl-NL"/>
          </a:p>
        </p:txBody>
      </p:sp>
    </p:spTree>
    <p:extLst>
      <p:ext uri="{BB962C8B-B14F-4D97-AF65-F5344CB8AC3E}">
        <p14:creationId xmlns:p14="http://schemas.microsoft.com/office/powerpoint/2010/main" val="1608957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4 minuten</a:t>
            </a:r>
          </a:p>
          <a:p>
            <a:r>
              <a:rPr lang="nl-NL" sz="1000" i="1" dirty="0"/>
              <a:t>Benodigdheden:</a:t>
            </a:r>
            <a:r>
              <a:rPr lang="nl-NL" sz="1000" i="1" baseline="0" dirty="0"/>
              <a:t> www.edgie.nl/slimshoppen</a:t>
            </a:r>
          </a:p>
          <a:p>
            <a:endParaRPr lang="nl-NL" sz="1000" baseline="0" dirty="0"/>
          </a:p>
          <a:p>
            <a:pPr lvl="0"/>
            <a:r>
              <a:rPr lang="nl-NL" sz="1000" kern="120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of de jongeren op start willen klikken en laat ze Stap 1 (de Wensenlijst) doorlezen. </a:t>
            </a:r>
          </a:p>
          <a:p>
            <a:pPr lvl="0"/>
            <a:r>
              <a:rPr lang="nl-NL" sz="1000" kern="1200" dirty="0">
                <a:solidFill>
                  <a:schemeClr val="tx1"/>
                </a:solidFill>
                <a:effectLst/>
                <a:latin typeface="+mn-lt"/>
                <a:ea typeface="+mn-ea"/>
                <a:cs typeface="+mn-cs"/>
              </a:rPr>
              <a:t>Informeer of de opdracht duidelijk is en benadruk dat het belangrijk is dat de aankoop voldoet aan de wensen achter A) duurzaam/</a:t>
            </a:r>
            <a:r>
              <a:rPr lang="nl-NL" sz="1000" kern="1200" dirty="0" err="1">
                <a:solidFill>
                  <a:schemeClr val="tx1"/>
                </a:solidFill>
                <a:effectLst/>
                <a:latin typeface="+mn-lt"/>
                <a:ea typeface="+mn-ea"/>
                <a:cs typeface="+mn-cs"/>
              </a:rPr>
              <a:t>mvo</a:t>
            </a:r>
            <a:r>
              <a:rPr lang="nl-NL" sz="1000" kern="1200" dirty="0">
                <a:solidFill>
                  <a:schemeClr val="tx1"/>
                </a:solidFill>
                <a:effectLst/>
                <a:latin typeface="+mn-lt"/>
                <a:ea typeface="+mn-ea"/>
                <a:cs typeface="+mn-cs"/>
              </a:rPr>
              <a:t>, B) kwaliteit, C) prijs.  </a:t>
            </a:r>
          </a:p>
          <a:p>
            <a:endParaRPr lang="nl-NL" sz="1000"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16</a:t>
            </a:fld>
            <a:endParaRPr lang="nl-NL"/>
          </a:p>
        </p:txBody>
      </p:sp>
    </p:spTree>
    <p:extLst>
      <p:ext uri="{BB962C8B-B14F-4D97-AF65-F5344CB8AC3E}">
        <p14:creationId xmlns:p14="http://schemas.microsoft.com/office/powerpoint/2010/main" val="99645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1 minuut</a:t>
            </a:r>
          </a:p>
          <a:p>
            <a:r>
              <a:rPr lang="nl-NL" sz="1000" i="1" dirty="0"/>
              <a:t>Benodigdheden: www.edgie.nl/slimshoppen</a:t>
            </a:r>
          </a:p>
          <a:p>
            <a:endParaRPr lang="nl-NL" sz="1000" dirty="0"/>
          </a:p>
          <a:p>
            <a:pPr lvl="0"/>
            <a:r>
              <a:rPr lang="nl-NL" sz="1000" kern="1200" dirty="0">
                <a:solidFill>
                  <a:schemeClr val="tx1"/>
                </a:solidFill>
                <a:effectLst/>
                <a:latin typeface="+mn-lt"/>
                <a:ea typeface="+mn-ea"/>
                <a:cs typeface="+mn-cs"/>
              </a:rPr>
              <a:t>Vertel dat er in de uitdaging begrippen/keurmerken voorkomen die van belang zijn om een juiste aankoop te doen. </a:t>
            </a:r>
          </a:p>
          <a:p>
            <a:pPr lvl="0"/>
            <a:r>
              <a:rPr lang="nl-NL" sz="1000" kern="1200" dirty="0">
                <a:solidFill>
                  <a:schemeClr val="tx1"/>
                </a:solidFill>
                <a:effectLst/>
                <a:latin typeface="+mn-lt"/>
                <a:ea typeface="+mn-ea"/>
                <a:cs typeface="+mn-cs"/>
              </a:rPr>
              <a:t>Laat zien waar die begrippen staan (klik</a:t>
            </a:r>
            <a:r>
              <a:rPr lang="nl-NL" sz="1000" kern="1200" baseline="0" dirty="0">
                <a:solidFill>
                  <a:schemeClr val="tx1"/>
                </a:solidFill>
                <a:effectLst/>
                <a:latin typeface="+mn-lt"/>
                <a:ea typeface="+mn-ea"/>
                <a:cs typeface="+mn-cs"/>
              </a:rPr>
              <a:t> op de button ‘begrippen’) </a:t>
            </a:r>
            <a:r>
              <a:rPr lang="nl-NL" sz="1000" kern="1200" dirty="0">
                <a:solidFill>
                  <a:schemeClr val="tx1"/>
                </a:solidFill>
                <a:effectLst/>
                <a:latin typeface="+mn-lt"/>
                <a:ea typeface="+mn-ea"/>
                <a:cs typeface="+mn-cs"/>
              </a:rPr>
              <a:t>zodat ze tijdens het maken van de uitdaging deze kunnen nalezen/opzoeken als ze niet (meer) weten wat het betekent. </a:t>
            </a:r>
          </a:p>
          <a:p>
            <a:pPr lvl="0"/>
            <a:r>
              <a:rPr lang="nl-NL" sz="1000" b="1" kern="1200" dirty="0">
                <a:solidFill>
                  <a:schemeClr val="tx1"/>
                </a:solidFill>
                <a:effectLst/>
                <a:latin typeface="+mn-lt"/>
                <a:ea typeface="+mn-ea"/>
                <a:cs typeface="+mn-cs"/>
              </a:rPr>
              <a:t>- Vraag of de opdracht duidelijk is.</a:t>
            </a:r>
          </a:p>
          <a:p>
            <a:pPr lvl="0"/>
            <a:r>
              <a:rPr lang="nl-NL" sz="1000" kern="120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de leerlingen om ‘volgende’ aan te klikken om naar de volgende stap te gaan. </a:t>
            </a:r>
          </a:p>
          <a:p>
            <a:endParaRPr lang="nl-NL" sz="1000"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17</a:t>
            </a:fld>
            <a:endParaRPr lang="nl-NL"/>
          </a:p>
        </p:txBody>
      </p:sp>
    </p:spTree>
    <p:extLst>
      <p:ext uri="{BB962C8B-B14F-4D97-AF65-F5344CB8AC3E}">
        <p14:creationId xmlns:p14="http://schemas.microsoft.com/office/powerpoint/2010/main" val="322311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1</a:t>
            </a:r>
            <a:r>
              <a:rPr lang="nl-NL" sz="1000" i="1" baseline="0" dirty="0"/>
              <a:t> minuut</a:t>
            </a:r>
            <a:endParaRPr lang="nl-NL" sz="1000" i="1" dirty="0"/>
          </a:p>
          <a:p>
            <a:r>
              <a:rPr lang="nl-NL" sz="1000" i="1" dirty="0"/>
              <a:t>Benodigdheden: www.edgie.nl/slimshoppen</a:t>
            </a:r>
          </a:p>
          <a:p>
            <a:endParaRPr lang="nl-NL" sz="1000" dirty="0"/>
          </a:p>
          <a:p>
            <a:pPr lvl="0"/>
            <a:r>
              <a:rPr lang="nl-NL" sz="1000" kern="1200" dirty="0">
                <a:solidFill>
                  <a:schemeClr val="tx1"/>
                </a:solidFill>
                <a:effectLst/>
                <a:latin typeface="+mn-lt"/>
                <a:ea typeface="+mn-ea"/>
                <a:cs typeface="+mn-cs"/>
              </a:rPr>
              <a:t>In Stap 2 (browsen en vergelijken) gaan ze naar een speciaal voor deze workshop ontwikkelde webshop om de producten te vergelijken.  </a:t>
            </a:r>
          </a:p>
          <a:p>
            <a:pPr lvl="0"/>
            <a:r>
              <a:rPr lang="nl-NL" sz="1000" kern="1200" dirty="0">
                <a:solidFill>
                  <a:schemeClr val="tx1"/>
                </a:solidFill>
                <a:effectLst/>
                <a:latin typeface="+mn-lt"/>
                <a:ea typeface="+mn-ea"/>
                <a:cs typeface="+mn-cs"/>
              </a:rPr>
              <a:t>De link voor deze webshop staat in de casus/uitdaging. De leerlingen gaan in </a:t>
            </a:r>
            <a:r>
              <a:rPr lang="nl-NL" sz="1000" u="sng" kern="1200" dirty="0">
                <a:solidFill>
                  <a:schemeClr val="tx1"/>
                </a:solidFill>
                <a:effectLst/>
                <a:latin typeface="+mn-lt"/>
                <a:ea typeface="+mn-ea"/>
                <a:cs typeface="+mn-cs"/>
              </a:rPr>
              <a:t>geen geval naar een echte webshop</a:t>
            </a:r>
            <a:r>
              <a:rPr lang="nl-NL" sz="1000" kern="1200" dirty="0">
                <a:solidFill>
                  <a:schemeClr val="tx1"/>
                </a:solidFill>
                <a:effectLst/>
                <a:latin typeface="+mn-lt"/>
                <a:ea typeface="+mn-ea"/>
                <a:cs typeface="+mn-cs"/>
              </a:rPr>
              <a:t>. </a:t>
            </a:r>
          </a:p>
          <a:p>
            <a:pPr lvl="0"/>
            <a:r>
              <a:rPr lang="nl-NL" sz="1000" kern="1200" dirty="0">
                <a:solidFill>
                  <a:schemeClr val="tx1"/>
                </a:solidFill>
                <a:effectLst/>
                <a:latin typeface="+mn-lt"/>
                <a:ea typeface="+mn-ea"/>
                <a:cs typeface="+mn-cs"/>
              </a:rPr>
              <a:t>De jongeren gaan stap voor stap de wensen uit de wensenlijst uit Stap</a:t>
            </a:r>
            <a:r>
              <a:rPr lang="nl-NL" sz="1000" kern="1200" baseline="0" dirty="0">
                <a:solidFill>
                  <a:schemeClr val="tx1"/>
                </a:solidFill>
                <a:effectLst/>
                <a:latin typeface="+mn-lt"/>
                <a:ea typeface="+mn-ea"/>
                <a:cs typeface="+mn-cs"/>
              </a:rPr>
              <a:t> 1 </a:t>
            </a:r>
            <a:r>
              <a:rPr lang="nl-NL" sz="1000" kern="1200" dirty="0">
                <a:solidFill>
                  <a:schemeClr val="tx1"/>
                </a:solidFill>
                <a:effectLst/>
                <a:latin typeface="+mn-lt"/>
                <a:ea typeface="+mn-ea"/>
                <a:cs typeface="+mn-cs"/>
              </a:rPr>
              <a:t>langs totdat ze het product overhouden dat aan alle wensen voldoet.</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Via de tabbladen bovenin kunnen de leerlingen van de casus naar de webshop en vice versa schakelen. Laat zien waar de tabbladen zitten.</a:t>
            </a:r>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18</a:t>
            </a:fld>
            <a:endParaRPr lang="nl-NL"/>
          </a:p>
        </p:txBody>
      </p:sp>
    </p:spTree>
    <p:extLst>
      <p:ext uri="{BB962C8B-B14F-4D97-AF65-F5344CB8AC3E}">
        <p14:creationId xmlns:p14="http://schemas.microsoft.com/office/powerpoint/2010/main" val="204955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2 minuten</a:t>
            </a:r>
          </a:p>
          <a:p>
            <a:r>
              <a:rPr lang="nl-NL" sz="1000" i="1" dirty="0"/>
              <a:t>Benodigdheden:</a:t>
            </a:r>
            <a:r>
              <a:rPr lang="nl-NL" sz="1000" i="1" baseline="0" dirty="0"/>
              <a:t> www.edgie.nl/slimshoppen en werkbladen casus/uitdaging</a:t>
            </a:r>
          </a:p>
          <a:p>
            <a:endParaRPr lang="nl-NL" sz="1000" baseline="0" dirty="0"/>
          </a:p>
          <a:p>
            <a:pPr lvl="0"/>
            <a:r>
              <a:rPr lang="nl-NL" sz="1000" kern="1200" dirty="0">
                <a:solidFill>
                  <a:schemeClr val="tx1"/>
                </a:solidFill>
                <a:effectLst/>
                <a:latin typeface="+mn-lt"/>
                <a:ea typeface="+mn-ea"/>
                <a:cs typeface="+mn-cs"/>
              </a:rPr>
              <a:t>Deel de werkbladen uit.</a:t>
            </a:r>
          </a:p>
          <a:p>
            <a:pPr lvl="0"/>
            <a:r>
              <a:rPr lang="nl-NL" sz="1000" kern="120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de leerlingen om hun naam, klas, docent en de datum in te vullen.</a:t>
            </a:r>
          </a:p>
          <a:p>
            <a:pPr lvl="0"/>
            <a:r>
              <a:rPr lang="nl-NL" sz="1000" kern="1200" dirty="0">
                <a:solidFill>
                  <a:schemeClr val="tx1"/>
                </a:solidFill>
                <a:effectLst/>
                <a:latin typeface="+mn-lt"/>
                <a:ea typeface="+mn-ea"/>
                <a:cs typeface="+mn-cs"/>
              </a:rPr>
              <a:t>Vertel dat de vragen op Edgie.nl/slimshoppen staan en dat ze de antwoorden op het werkblad moeten invullen. </a:t>
            </a:r>
          </a:p>
          <a:p>
            <a:pPr lvl="0"/>
            <a:r>
              <a:rPr lang="nl-NL" sz="1000" kern="1200" dirty="0">
                <a:solidFill>
                  <a:schemeClr val="tx1"/>
                </a:solidFill>
                <a:effectLst/>
                <a:latin typeface="+mn-lt"/>
                <a:ea typeface="+mn-ea"/>
                <a:cs typeface="+mn-cs"/>
              </a:rPr>
              <a:t>De wensenlijst staat voor het gemak ook op het werkblad zodat ze die ernaast kunnen houden als ze in de webshop de producten gaan vergelijken op de onderdelen A, B en C. </a:t>
            </a:r>
          </a:p>
          <a:p>
            <a:pPr lvl="0"/>
            <a:r>
              <a:rPr lang="nl-NL" sz="1000" kern="1200" dirty="0">
                <a:solidFill>
                  <a:schemeClr val="tx1"/>
                </a:solidFill>
                <a:effectLst/>
                <a:latin typeface="+mn-lt"/>
                <a:ea typeface="+mn-ea"/>
                <a:cs typeface="+mn-cs"/>
              </a:rPr>
              <a:t>Laat het werkblad zien en wijs het aan.</a:t>
            </a:r>
          </a:p>
          <a:p>
            <a:pPr lvl="0"/>
            <a:r>
              <a:rPr lang="nl-NL" sz="1000" kern="1200" dirty="0">
                <a:solidFill>
                  <a:schemeClr val="tx1"/>
                </a:solidFill>
                <a:effectLst/>
                <a:latin typeface="+mn-lt"/>
                <a:ea typeface="+mn-ea"/>
                <a:cs typeface="+mn-cs"/>
              </a:rPr>
              <a:t>Als dit duidelijk is mogen ze zelfstandig met de uitdaging aan de slag. </a:t>
            </a:r>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19</a:t>
            </a:fld>
            <a:endParaRPr lang="nl-NL"/>
          </a:p>
        </p:txBody>
      </p:sp>
    </p:spTree>
    <p:extLst>
      <p:ext uri="{BB962C8B-B14F-4D97-AF65-F5344CB8AC3E}">
        <p14:creationId xmlns:p14="http://schemas.microsoft.com/office/powerpoint/2010/main" val="38789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1 minuut</a:t>
            </a:r>
          </a:p>
          <a:p>
            <a:r>
              <a:rPr lang="nl-NL" sz="1000" i="1" dirty="0"/>
              <a:t>Benodigdheden: geen</a:t>
            </a:r>
          </a:p>
          <a:p>
            <a:pPr eaLnBrk="1" hangingPunct="1">
              <a:spcBef>
                <a:spcPct val="0"/>
              </a:spcBef>
            </a:pPr>
            <a:endParaRPr lang="nl-NL" altLang="nl-NL" sz="1000" dirty="0"/>
          </a:p>
          <a:p>
            <a:pPr eaLnBrk="1" hangingPunct="1">
              <a:spcBef>
                <a:spcPct val="0"/>
              </a:spcBef>
            </a:pPr>
            <a:r>
              <a:rPr lang="nl-NL" altLang="nl-NL" sz="1000" dirty="0"/>
              <a:t>Vertel kort iets over het programma</a:t>
            </a:r>
            <a:r>
              <a:rPr lang="nl-NL" altLang="nl-NL" sz="1000" baseline="0" dirty="0"/>
              <a:t> en da</a:t>
            </a:r>
            <a:r>
              <a:rPr lang="nl-NL" altLang="nl-NL" sz="1000" dirty="0"/>
              <a:t>t de les uit verschillende onderdelen bestaat. </a:t>
            </a:r>
            <a:endParaRPr lang="nl-NL" altLang="nl-NL" sz="1000" baseline="0" dirty="0"/>
          </a:p>
          <a:p>
            <a:pPr eaLnBrk="1" hangingPunct="1">
              <a:spcBef>
                <a:spcPct val="0"/>
              </a:spcBef>
            </a:pPr>
            <a:endParaRPr lang="nl-NL" sz="1000" dirty="0"/>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2</a:t>
            </a:fld>
            <a:endParaRPr lang="nl-NL"/>
          </a:p>
        </p:txBody>
      </p:sp>
    </p:spTree>
    <p:extLst>
      <p:ext uri="{BB962C8B-B14F-4D97-AF65-F5344CB8AC3E}">
        <p14:creationId xmlns:p14="http://schemas.microsoft.com/office/powerpoint/2010/main" val="29657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000" i="1" kern="1200" dirty="0">
                <a:solidFill>
                  <a:schemeClr val="tx1"/>
                </a:solidFill>
                <a:effectLst/>
                <a:latin typeface="+mn-lt"/>
                <a:ea typeface="+mn-ea"/>
                <a:cs typeface="+mn-cs"/>
              </a:rPr>
              <a:t>Beschikbare tijd: 15 minuten</a:t>
            </a:r>
          </a:p>
          <a:p>
            <a:pPr lvl="0"/>
            <a:r>
              <a:rPr lang="nl-NL" sz="1000" i="1" kern="1200" dirty="0">
                <a:solidFill>
                  <a:schemeClr val="tx1"/>
                </a:solidFill>
                <a:effectLst/>
                <a:latin typeface="+mn-lt"/>
                <a:ea typeface="+mn-ea"/>
                <a:cs typeface="+mn-cs"/>
              </a:rPr>
              <a:t>Benodigdheden:</a:t>
            </a:r>
            <a:r>
              <a:rPr lang="nl-NL" sz="1000" i="1" kern="1200" baseline="0" dirty="0">
                <a:solidFill>
                  <a:schemeClr val="tx1"/>
                </a:solidFill>
                <a:effectLst/>
                <a:latin typeface="+mn-lt"/>
                <a:ea typeface="+mn-ea"/>
                <a:cs typeface="+mn-cs"/>
              </a:rPr>
              <a:t> www.edgie.nl/slimshoppen en werkblad casus/uitdaging</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Vertel dat de leerlingen 15 minuten de tijd hebben om deze uitdaging te maken</a:t>
            </a:r>
            <a:r>
              <a:rPr lang="nl-NL" sz="1000" kern="1200" baseline="0" dirty="0">
                <a:solidFill>
                  <a:schemeClr val="tx1"/>
                </a:solidFill>
                <a:effectLst/>
                <a:latin typeface="+mn-lt"/>
                <a:ea typeface="+mn-ea"/>
                <a:cs typeface="+mn-cs"/>
              </a:rPr>
              <a:t> (let op: Stap 5 wordt klassikaal opgepakt).</a:t>
            </a:r>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Mochten de leerlingen vragen hebben, vraag dan of ze hun hand willen opsteken.</a:t>
            </a:r>
          </a:p>
          <a:p>
            <a:endParaRPr lang="nl-NL" sz="1000" kern="120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Als je merkt dat iedereen de stappen 1 t/m 4 heeft doorlopen (na maximaal 15 minuten), pak je de laatste stap klassikaal op: </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Je neemt alle stappen door en bespreekt de antwoorden van de verschillende stappen. </a:t>
            </a:r>
          </a:p>
          <a:p>
            <a:pPr lvl="0"/>
            <a:r>
              <a:rPr lang="nl-NL" sz="1000" kern="1200" dirty="0">
                <a:solidFill>
                  <a:schemeClr val="tx1"/>
                </a:solidFill>
                <a:effectLst/>
                <a:latin typeface="+mn-lt"/>
                <a:ea typeface="+mn-ea"/>
                <a:cs typeface="+mn-cs"/>
              </a:rPr>
              <a:t>Bij de laatste vraag van Stap 3 (Selecteren en onderhandelen) sta je stil bij de verschillende antwoordmogelijkheden. </a:t>
            </a:r>
          </a:p>
          <a:p>
            <a:pPr marL="0" lvl="0" indent="0">
              <a:buFontTx/>
              <a:buNone/>
            </a:pPr>
            <a:r>
              <a:rPr lang="nl-NL" sz="1000" b="1" kern="1200" dirty="0">
                <a:solidFill>
                  <a:schemeClr val="tx1"/>
                </a:solidFill>
                <a:effectLst/>
                <a:latin typeface="+mn-lt"/>
                <a:ea typeface="+mn-ea"/>
                <a:cs typeface="+mn-cs"/>
              </a:rPr>
              <a:t>- Laat de leerlingen uitleggen waarom zij voor antwoord A, B of C hebben gekozen. </a:t>
            </a:r>
          </a:p>
          <a:p>
            <a:pPr marL="0" lvl="0" indent="0">
              <a:buFontTx/>
              <a:buNone/>
            </a:pPr>
            <a:r>
              <a:rPr lang="nl-NL" sz="1000" kern="1200" dirty="0">
                <a:solidFill>
                  <a:schemeClr val="tx1"/>
                </a:solidFill>
                <a:effectLst/>
                <a:latin typeface="+mn-lt"/>
                <a:ea typeface="+mn-ea"/>
                <a:cs typeface="+mn-cs"/>
              </a:rPr>
              <a:t>Er zijn namelijk meerdere manieren om te onderhandelen en door dit klassikaal te bespreken geven de jongeren elkaar onderhandeltips hoe zij korting of extra’s kunnen krijgen. </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Bij de laatste vraag onder stap 4 (Kopen en checken) sta je eveneens stil bij de verschillende antwoordmogelijkheden. </a:t>
            </a:r>
          </a:p>
          <a:p>
            <a:pPr lvl="0"/>
            <a:r>
              <a:rPr lang="nl-NL" sz="1000" b="1" kern="1200" dirty="0">
                <a:solidFill>
                  <a:schemeClr val="tx1"/>
                </a:solidFill>
                <a:effectLst/>
                <a:latin typeface="+mn-lt"/>
                <a:ea typeface="+mn-ea"/>
                <a:cs typeface="+mn-cs"/>
              </a:rPr>
              <a:t>-</a:t>
            </a:r>
            <a:r>
              <a:rPr lang="nl-NL" sz="1000" b="1"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Laat de leerlingen ook hier uitleggen waarom zij voor antwoord A, B of C hebben gekozen. </a:t>
            </a:r>
          </a:p>
          <a:p>
            <a:pPr marL="0" lvl="0" indent="0">
              <a:buFontTx/>
              <a:buNone/>
            </a:pPr>
            <a:r>
              <a:rPr lang="nl-NL" sz="1000" kern="1200" dirty="0">
                <a:solidFill>
                  <a:schemeClr val="tx1"/>
                </a:solidFill>
                <a:effectLst/>
                <a:latin typeface="+mn-lt"/>
                <a:ea typeface="+mn-ea"/>
                <a:cs typeface="+mn-cs"/>
              </a:rPr>
              <a:t>Er zijn meerdere manieren hoe je met klachten om kunt gaan. </a:t>
            </a:r>
          </a:p>
          <a:p>
            <a:pPr marL="0" lvl="0" indent="0">
              <a:buFontTx/>
              <a:buNone/>
            </a:pPr>
            <a:r>
              <a:rPr lang="nl-NL" sz="1000" kern="120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Laat de leerlingen vertellen hoe zij dit zouden oplossen </a:t>
            </a:r>
            <a:r>
              <a:rPr lang="nl-NL" sz="1000" kern="1200" dirty="0">
                <a:solidFill>
                  <a:schemeClr val="tx1"/>
                </a:solidFill>
                <a:effectLst/>
                <a:latin typeface="+mn-lt"/>
                <a:ea typeface="+mn-ea"/>
                <a:cs typeface="+mn-cs"/>
              </a:rPr>
              <a:t>en verwijs naar de voorwaarden van een winkel of webshop. Klik</a:t>
            </a:r>
            <a:r>
              <a:rPr lang="nl-NL" sz="1000" kern="1200" baseline="0" dirty="0">
                <a:solidFill>
                  <a:schemeClr val="tx1"/>
                </a:solidFill>
                <a:effectLst/>
                <a:latin typeface="+mn-lt"/>
                <a:ea typeface="+mn-ea"/>
                <a:cs typeface="+mn-cs"/>
              </a:rPr>
              <a:t> hierna door naar de volgende slide. </a:t>
            </a:r>
            <a:endParaRPr lang="nl-NL" sz="1000" kern="120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 </a:t>
            </a:r>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20</a:t>
            </a:fld>
            <a:endParaRPr lang="nl-NL"/>
          </a:p>
        </p:txBody>
      </p:sp>
    </p:spTree>
    <p:extLst>
      <p:ext uri="{BB962C8B-B14F-4D97-AF65-F5344CB8AC3E}">
        <p14:creationId xmlns:p14="http://schemas.microsoft.com/office/powerpoint/2010/main" val="1838002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0,5 minuut</a:t>
            </a:r>
          </a:p>
          <a:p>
            <a:r>
              <a:rPr lang="nl-NL" sz="1000" i="1" dirty="0"/>
              <a:t>Benodigdheden: geen</a:t>
            </a:r>
          </a:p>
          <a:p>
            <a:endParaRPr lang="nl-NL" sz="1000" dirty="0"/>
          </a:p>
          <a:p>
            <a:r>
              <a:rPr lang="nl-NL" sz="1000" kern="1200" dirty="0">
                <a:solidFill>
                  <a:schemeClr val="tx1"/>
                </a:solidFill>
                <a:effectLst/>
                <a:latin typeface="+mn-lt"/>
                <a:ea typeface="+mn-ea"/>
                <a:cs typeface="+mn-cs"/>
              </a:rPr>
              <a:t>Benoem desgewenst de mogelijkheid dat wanneer je er niet met de winkel of webshop uitkomt, je</a:t>
            </a:r>
          </a:p>
          <a:p>
            <a:r>
              <a:rPr lang="nl-NL" sz="1000" kern="1200" dirty="0">
                <a:solidFill>
                  <a:schemeClr val="tx1"/>
                </a:solidFill>
                <a:effectLst/>
                <a:latin typeface="+mn-lt"/>
                <a:ea typeface="+mn-ea"/>
                <a:cs typeface="+mn-cs"/>
              </a:rPr>
              <a:t>een klacht kan indienen. </a:t>
            </a:r>
          </a:p>
          <a:p>
            <a:r>
              <a:rPr lang="nl-NL" sz="1000" kern="1200" dirty="0">
                <a:solidFill>
                  <a:schemeClr val="tx1"/>
                </a:solidFill>
                <a:effectLst/>
                <a:latin typeface="+mn-lt"/>
                <a:ea typeface="+mn-ea"/>
                <a:cs typeface="+mn-cs"/>
              </a:rPr>
              <a:t>Via </a:t>
            </a:r>
            <a:r>
              <a:rPr lang="nl-NL" sz="1000" u="sng" kern="1200" dirty="0">
                <a:solidFill>
                  <a:schemeClr val="tx1"/>
                </a:solidFill>
                <a:effectLst/>
                <a:latin typeface="+mn-lt"/>
                <a:ea typeface="+mn-ea"/>
                <a:cs typeface="+mn-cs"/>
                <a:hlinkClick r:id="rId3"/>
              </a:rPr>
              <a:t>www.consuwijzer.nl</a:t>
            </a:r>
            <a:r>
              <a:rPr lang="nl-NL" sz="1000" kern="1200" dirty="0">
                <a:solidFill>
                  <a:schemeClr val="tx1"/>
                </a:solidFill>
                <a:effectLst/>
                <a:latin typeface="+mn-lt"/>
                <a:ea typeface="+mn-ea"/>
                <a:cs typeface="+mn-cs"/>
              </a:rPr>
              <a:t> kunnen ze daarvoor voorbeeldbrieven vinden en als </a:t>
            </a:r>
          </a:p>
          <a:p>
            <a:r>
              <a:rPr lang="nl-NL" sz="1000" kern="1200" dirty="0">
                <a:solidFill>
                  <a:schemeClr val="tx1"/>
                </a:solidFill>
                <a:effectLst/>
                <a:latin typeface="+mn-lt"/>
                <a:ea typeface="+mn-ea"/>
                <a:cs typeface="+mn-cs"/>
              </a:rPr>
              <a:t>de winkel of webshop is aangesloten bij de Geschillencommissie kunnen ze eventueel een klacht </a:t>
            </a:r>
          </a:p>
          <a:p>
            <a:r>
              <a:rPr lang="nl-NL" sz="1000" kern="1200" dirty="0">
                <a:solidFill>
                  <a:schemeClr val="tx1"/>
                </a:solidFill>
                <a:effectLst/>
                <a:latin typeface="+mn-lt"/>
                <a:ea typeface="+mn-ea"/>
                <a:cs typeface="+mn-cs"/>
              </a:rPr>
              <a:t>indienen via </a:t>
            </a:r>
            <a:r>
              <a:rPr lang="nl-NL" sz="1000" u="sng" kern="1200" dirty="0">
                <a:solidFill>
                  <a:schemeClr val="tx1"/>
                </a:solidFill>
                <a:effectLst/>
                <a:latin typeface="+mn-lt"/>
                <a:ea typeface="+mn-ea"/>
                <a:cs typeface="+mn-cs"/>
                <a:hlinkClick r:id="rId4"/>
              </a:rPr>
              <a:t>www.degeschillencommissie.nl</a:t>
            </a:r>
            <a:r>
              <a:rPr lang="nl-NL" sz="1000" kern="1200" dirty="0">
                <a:solidFill>
                  <a:schemeClr val="tx1"/>
                </a:solidFill>
                <a:effectLst/>
                <a:latin typeface="+mn-lt"/>
                <a:ea typeface="+mn-ea"/>
                <a:cs typeface="+mn-cs"/>
              </a:rPr>
              <a:t>.</a:t>
            </a:r>
          </a:p>
          <a:p>
            <a:endParaRPr lang="nl-NL" sz="1000"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21</a:t>
            </a:fld>
            <a:endParaRPr lang="nl-NL"/>
          </a:p>
        </p:txBody>
      </p:sp>
    </p:spTree>
    <p:extLst>
      <p:ext uri="{BB962C8B-B14F-4D97-AF65-F5344CB8AC3E}">
        <p14:creationId xmlns:p14="http://schemas.microsoft.com/office/powerpoint/2010/main" val="2101406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a:t>
            </a:r>
            <a:r>
              <a:rPr lang="nl-NL" sz="1000" i="1" baseline="0" dirty="0"/>
              <a:t> 2 minuten</a:t>
            </a:r>
          </a:p>
          <a:p>
            <a:r>
              <a:rPr lang="nl-NL" sz="1000" i="1" baseline="0" dirty="0"/>
              <a:t>Benodigdheden: werkblad casus/uitdaging</a:t>
            </a:r>
          </a:p>
          <a:p>
            <a:endParaRPr lang="nl-NL" sz="1000" baseline="0" dirty="0"/>
          </a:p>
          <a:p>
            <a:r>
              <a:rPr lang="nl-NL" sz="1000" kern="1200" dirty="0">
                <a:solidFill>
                  <a:schemeClr val="tx1"/>
                </a:solidFill>
                <a:effectLst/>
                <a:latin typeface="+mn-lt"/>
                <a:ea typeface="+mn-ea"/>
                <a:cs typeface="+mn-cs"/>
              </a:rPr>
              <a:t>Evalueer met de jongeren hun aankoop. </a:t>
            </a:r>
          </a:p>
          <a:p>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of ze tevreden zijn over hun keuze.</a:t>
            </a:r>
          </a:p>
          <a:p>
            <a:pPr lvl="0"/>
            <a:r>
              <a:rPr lang="nl-NL" sz="1000" kern="1200" dirty="0">
                <a:solidFill>
                  <a:schemeClr val="tx1"/>
                </a:solidFill>
                <a:effectLst/>
                <a:latin typeface="+mn-lt"/>
                <a:ea typeface="+mn-ea"/>
                <a:cs typeface="+mn-cs"/>
              </a:rPr>
              <a:t>Klik vervolgens</a:t>
            </a:r>
            <a:r>
              <a:rPr lang="nl-NL" sz="1000" kern="1200" baseline="0" dirty="0">
                <a:solidFill>
                  <a:schemeClr val="tx1"/>
                </a:solidFill>
                <a:effectLst/>
                <a:latin typeface="+mn-lt"/>
                <a:ea typeface="+mn-ea"/>
                <a:cs typeface="+mn-cs"/>
              </a:rPr>
              <a:t> 1 keer en ‘</a:t>
            </a:r>
            <a:r>
              <a:rPr lang="nl-NL" sz="1000" kern="1200" dirty="0">
                <a:solidFill>
                  <a:schemeClr val="tx1"/>
                </a:solidFill>
                <a:effectLst/>
                <a:latin typeface="+mn-lt"/>
                <a:ea typeface="+mn-ea"/>
                <a:cs typeface="+mn-cs"/>
              </a:rPr>
              <a:t>Ja?’ verschijnt</a:t>
            </a:r>
            <a:r>
              <a:rPr lang="nl-NL" sz="1000" kern="1200" baseline="0" dirty="0">
                <a:solidFill>
                  <a:schemeClr val="tx1"/>
                </a:solidFill>
                <a:effectLst/>
                <a:latin typeface="+mn-lt"/>
                <a:ea typeface="+mn-ea"/>
                <a:cs typeface="+mn-cs"/>
              </a:rPr>
              <a:t> in beeld. Bij nog een keer klikken verschijnt ‘</a:t>
            </a:r>
            <a:r>
              <a:rPr lang="nl-NL" sz="1000" kern="1200" dirty="0">
                <a:solidFill>
                  <a:schemeClr val="tx1"/>
                </a:solidFill>
                <a:effectLst/>
                <a:latin typeface="+mn-lt"/>
                <a:ea typeface="+mn-ea"/>
                <a:cs typeface="+mn-cs"/>
              </a:rPr>
              <a:t>Geniet van je aankoop!’</a:t>
            </a:r>
            <a:r>
              <a:rPr lang="nl-NL" sz="1000" kern="1200" baseline="0" dirty="0">
                <a:solidFill>
                  <a:schemeClr val="tx1"/>
                </a:solidFill>
                <a:effectLst/>
                <a:latin typeface="+mn-lt"/>
                <a:ea typeface="+mn-ea"/>
                <a:cs typeface="+mn-cs"/>
              </a:rPr>
              <a:t> in beeld. </a:t>
            </a:r>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Nog een keer klikken en</a:t>
            </a:r>
            <a:r>
              <a:rPr lang="nl-NL" sz="1000" kern="1200" baseline="0" dirty="0">
                <a:solidFill>
                  <a:schemeClr val="tx1"/>
                </a:solidFill>
                <a:effectLst/>
                <a:latin typeface="+mn-lt"/>
                <a:ea typeface="+mn-ea"/>
                <a:cs typeface="+mn-cs"/>
              </a:rPr>
              <a:t> ‘</a:t>
            </a:r>
            <a:r>
              <a:rPr lang="nl-NL" sz="1000" kern="1200" dirty="0">
                <a:solidFill>
                  <a:schemeClr val="tx1"/>
                </a:solidFill>
                <a:effectLst/>
                <a:latin typeface="+mn-lt"/>
                <a:ea typeface="+mn-ea"/>
                <a:cs typeface="+mn-cs"/>
              </a:rPr>
              <a:t>Nee?’</a:t>
            </a:r>
            <a:r>
              <a:rPr lang="nl-NL" sz="1000" kern="1200" baseline="0" dirty="0">
                <a:solidFill>
                  <a:schemeClr val="tx1"/>
                </a:solidFill>
                <a:effectLst/>
                <a:latin typeface="+mn-lt"/>
                <a:ea typeface="+mn-ea"/>
                <a:cs typeface="+mn-cs"/>
              </a:rPr>
              <a:t> verschijnt in beeld. En een laatste klik brengt ‘</a:t>
            </a:r>
            <a:r>
              <a:rPr lang="nl-NL" sz="1000" kern="1200" dirty="0">
                <a:solidFill>
                  <a:schemeClr val="tx1"/>
                </a:solidFill>
                <a:effectLst/>
                <a:latin typeface="+mn-lt"/>
                <a:ea typeface="+mn-ea"/>
                <a:cs typeface="+mn-cs"/>
              </a:rPr>
              <a:t>Wat zou je de volgende keer anders doen?’ in beeld. </a:t>
            </a:r>
          </a:p>
          <a:p>
            <a:pPr lvl="0"/>
            <a:r>
              <a:rPr lang="nl-NL" sz="1000" kern="1200" dirty="0">
                <a:solidFill>
                  <a:schemeClr val="tx1"/>
                </a:solidFill>
                <a:effectLst/>
                <a:latin typeface="+mn-lt"/>
                <a:ea typeface="+mn-ea"/>
                <a:cs typeface="+mn-cs"/>
              </a:rPr>
              <a:t>-</a:t>
            </a:r>
            <a:r>
              <a:rPr lang="nl-NL" sz="1000" kern="1200" baseline="0" dirty="0">
                <a:solidFill>
                  <a:schemeClr val="tx1"/>
                </a:solidFill>
                <a:effectLst/>
                <a:latin typeface="+mn-lt"/>
                <a:ea typeface="+mn-ea"/>
                <a:cs typeface="+mn-cs"/>
              </a:rPr>
              <a:t> </a:t>
            </a:r>
            <a:r>
              <a:rPr lang="nl-NL" sz="1000" b="1" kern="1200" baseline="0" dirty="0">
                <a:solidFill>
                  <a:schemeClr val="tx1"/>
                </a:solidFill>
                <a:effectLst/>
                <a:latin typeface="+mn-lt"/>
                <a:ea typeface="+mn-ea"/>
                <a:cs typeface="+mn-cs"/>
              </a:rPr>
              <a:t>Vraag wat ze in geval van antwoord ‘Nee’ dan anders zouden doen. </a:t>
            </a:r>
            <a:endParaRPr lang="nl-NL" sz="1000" b="1" kern="1200" dirty="0">
              <a:solidFill>
                <a:schemeClr val="tx1"/>
              </a:solidFill>
              <a:effectLst/>
              <a:latin typeface="+mn-lt"/>
              <a:ea typeface="+mn-ea"/>
              <a:cs typeface="+mn-cs"/>
            </a:endParaRPr>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22</a:t>
            </a:fld>
            <a:endParaRPr lang="nl-NL"/>
          </a:p>
        </p:txBody>
      </p:sp>
    </p:spTree>
    <p:extLst>
      <p:ext uri="{BB962C8B-B14F-4D97-AF65-F5344CB8AC3E}">
        <p14:creationId xmlns:p14="http://schemas.microsoft.com/office/powerpoint/2010/main" val="267205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000" kern="1200" dirty="0">
                <a:solidFill>
                  <a:schemeClr val="tx1"/>
                </a:solidFill>
                <a:effectLst/>
                <a:latin typeface="+mn-lt"/>
                <a:ea typeface="+mn-ea"/>
                <a:cs typeface="+mn-cs"/>
              </a:rPr>
              <a:t>Beschikbare tijd:</a:t>
            </a:r>
            <a:r>
              <a:rPr lang="nl-NL" sz="1000" kern="1200" baseline="0" dirty="0">
                <a:solidFill>
                  <a:schemeClr val="tx1"/>
                </a:solidFill>
                <a:effectLst/>
                <a:latin typeface="+mn-lt"/>
                <a:ea typeface="+mn-ea"/>
                <a:cs typeface="+mn-cs"/>
              </a:rPr>
              <a:t> 5 minuten</a:t>
            </a:r>
          </a:p>
          <a:p>
            <a:pPr lvl="0"/>
            <a:r>
              <a:rPr lang="nl-NL" sz="1000" kern="1200" baseline="0" dirty="0">
                <a:solidFill>
                  <a:schemeClr val="tx1"/>
                </a:solidFill>
                <a:effectLst/>
                <a:latin typeface="+mn-lt"/>
                <a:ea typeface="+mn-ea"/>
                <a:cs typeface="+mn-cs"/>
              </a:rPr>
              <a:t>Benodigdheden: werkblad casus/uitdaging</a:t>
            </a:r>
          </a:p>
          <a:p>
            <a:pPr lvl="0"/>
            <a:endParaRPr lang="nl-NL" sz="1000" kern="1200" baseline="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de jongeren wat ze van de workshop Slim Shoppen vonden?</a:t>
            </a:r>
          </a:p>
          <a:p>
            <a:pPr lvl="0"/>
            <a:r>
              <a:rPr lang="nl-NL" sz="1000" b="1" kern="1200" dirty="0">
                <a:solidFill>
                  <a:schemeClr val="tx1"/>
                </a:solidFill>
                <a:effectLst/>
                <a:latin typeface="+mn-lt"/>
                <a:ea typeface="+mn-ea"/>
                <a:cs typeface="+mn-cs"/>
              </a:rPr>
              <a:t>- Wat hebben ze ervan geleerd?</a:t>
            </a:r>
          </a:p>
          <a:p>
            <a:pPr lvl="0"/>
            <a:r>
              <a:rPr lang="nl-NL" sz="1000" b="1" kern="1200" dirty="0">
                <a:solidFill>
                  <a:schemeClr val="tx1"/>
                </a:solidFill>
                <a:effectLst/>
                <a:latin typeface="+mn-lt"/>
                <a:ea typeface="+mn-ea"/>
                <a:cs typeface="+mn-cs"/>
              </a:rPr>
              <a:t>- Wat gaan ze de volgende keer anders doen? </a:t>
            </a:r>
          </a:p>
          <a:p>
            <a:pPr lvl="0"/>
            <a:endParaRPr lang="nl-NL" sz="1000" kern="1200" dirty="0">
              <a:solidFill>
                <a:schemeClr val="tx1"/>
              </a:solidFill>
              <a:effectLst/>
              <a:latin typeface="+mn-lt"/>
              <a:ea typeface="+mn-ea"/>
              <a:cs typeface="+mn-cs"/>
            </a:endParaRPr>
          </a:p>
          <a:p>
            <a:pPr marL="0" lvl="0" indent="0">
              <a:buFontTx/>
              <a:buNone/>
            </a:pPr>
            <a:r>
              <a:rPr lang="nl-NL" sz="1000" kern="1200" dirty="0">
                <a:solidFill>
                  <a:schemeClr val="tx1"/>
                </a:solidFill>
                <a:effectLst/>
                <a:latin typeface="+mn-lt"/>
                <a:ea typeface="+mn-ea"/>
                <a:cs typeface="+mn-cs"/>
              </a:rPr>
              <a:t>Onderaan het werkblad staan nog twee open vragen. </a:t>
            </a:r>
          </a:p>
          <a:p>
            <a:pPr marL="0" lvl="0" indent="0">
              <a:buFontTx/>
              <a:buNone/>
            </a:pPr>
            <a:r>
              <a:rPr lang="nl-NL" sz="1000" b="1" kern="1200" dirty="0">
                <a:solidFill>
                  <a:schemeClr val="tx1"/>
                </a:solidFill>
                <a:effectLst/>
                <a:latin typeface="+mn-lt"/>
                <a:ea typeface="+mn-ea"/>
                <a:cs typeface="+mn-cs"/>
              </a:rPr>
              <a:t>- Vraag of ze hier hun Shoptype willen noteren en willen invullen wat zij naar aanleiding van deze les voortaan anders gaan doen.</a:t>
            </a:r>
          </a:p>
          <a:p>
            <a:pPr lvl="0"/>
            <a:r>
              <a:rPr lang="nl-NL" sz="1000" kern="120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of ze het werkblad aan het eind van de les bij de docent willen inleveren.  </a:t>
            </a:r>
          </a:p>
          <a:p>
            <a:pPr lvl="0"/>
            <a:r>
              <a:rPr lang="nl-NL" sz="1000" kern="1200" dirty="0">
                <a:solidFill>
                  <a:schemeClr val="tx1"/>
                </a:solidFill>
                <a:effectLst/>
                <a:latin typeface="+mn-lt"/>
                <a:ea typeface="+mn-ea"/>
                <a:cs typeface="+mn-cs"/>
              </a:rPr>
              <a:t>De docent zal een maand later de werkbladen opnieuw uitdelen als reminder voor de leerlingen met hun eigen tip hoe zij voortaan bewuster en vooral verantwoorder aankopen doen. </a:t>
            </a:r>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23</a:t>
            </a:fld>
            <a:endParaRPr lang="nl-NL"/>
          </a:p>
        </p:txBody>
      </p:sp>
    </p:spTree>
    <p:extLst>
      <p:ext uri="{BB962C8B-B14F-4D97-AF65-F5344CB8AC3E}">
        <p14:creationId xmlns:p14="http://schemas.microsoft.com/office/powerpoint/2010/main" val="648920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3 minuten</a:t>
            </a:r>
          </a:p>
          <a:p>
            <a:r>
              <a:rPr lang="nl-NL" sz="1000" i="1" dirty="0"/>
              <a:t>Benodigdheden:</a:t>
            </a:r>
            <a:r>
              <a:rPr lang="nl-NL" sz="1000" i="1" baseline="0" dirty="0"/>
              <a:t> geen</a:t>
            </a:r>
          </a:p>
          <a:p>
            <a:endParaRPr lang="nl-NL" sz="100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tx1"/>
                </a:solidFill>
                <a:effectLst/>
                <a:latin typeface="+mn-lt"/>
                <a:ea typeface="+mn-ea"/>
                <a:cs typeface="+mn-cs"/>
              </a:rPr>
              <a:t>Vertel </a:t>
            </a:r>
            <a:r>
              <a:rPr lang="nl-NL" sz="1000" kern="1200" dirty="0">
                <a:solidFill>
                  <a:schemeClr val="tx1"/>
                </a:solidFill>
                <a:effectLst/>
                <a:latin typeface="+mn-lt"/>
                <a:ea typeface="+mn-ea"/>
                <a:cs typeface="+mn-cs"/>
              </a:rPr>
              <a:t>dat er op </a:t>
            </a:r>
            <a:r>
              <a:rPr lang="nl-NL" sz="1000" u="sng" kern="1200" dirty="0">
                <a:solidFill>
                  <a:schemeClr val="tx1"/>
                </a:solidFill>
                <a:effectLst/>
                <a:latin typeface="+mn-lt"/>
                <a:ea typeface="+mn-ea"/>
                <a:cs typeface="+mn-cs"/>
                <a:hlinkClick r:id="rId3"/>
              </a:rPr>
              <a:t>www.Edgie.nl</a:t>
            </a:r>
            <a:r>
              <a:rPr lang="nl-NL" sz="1000" kern="1200" dirty="0">
                <a:solidFill>
                  <a:schemeClr val="tx1"/>
                </a:solidFill>
                <a:effectLst/>
                <a:latin typeface="+mn-lt"/>
                <a:ea typeface="+mn-ea"/>
                <a:cs typeface="+mn-cs"/>
              </a:rPr>
              <a:t> meer informatie en leuke testen en tools te vinden zijn. Niet alleen over Slim Shoppen, maar ook over andere onderwerpen die met geld te maken hebben. </a:t>
            </a:r>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24</a:t>
            </a:fld>
            <a:endParaRPr lang="nl-NL"/>
          </a:p>
        </p:txBody>
      </p:sp>
    </p:spTree>
    <p:extLst>
      <p:ext uri="{BB962C8B-B14F-4D97-AF65-F5344CB8AC3E}">
        <p14:creationId xmlns:p14="http://schemas.microsoft.com/office/powerpoint/2010/main" val="264244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5 minuten</a:t>
            </a:r>
          </a:p>
          <a:p>
            <a:r>
              <a:rPr lang="nl-NL" sz="1000" i="1" dirty="0"/>
              <a:t>Benodigdheden: geen</a:t>
            </a:r>
          </a:p>
          <a:p>
            <a:endParaRPr lang="nl-NL" sz="1000" dirty="0"/>
          </a:p>
          <a:p>
            <a:pPr lvl="0"/>
            <a:r>
              <a:rPr lang="nl-NL" sz="1000" kern="1200" dirty="0">
                <a:solidFill>
                  <a:schemeClr val="tx1"/>
                </a:solidFill>
                <a:effectLst/>
                <a:latin typeface="+mn-lt"/>
                <a:ea typeface="+mn-ea"/>
                <a:cs typeface="+mn-cs"/>
              </a:rPr>
              <a:t>Benoem dat de jongeren, als het goed is, als huiswerkopdracht de Shoptypetest gemaakt hebben. </a:t>
            </a:r>
          </a:p>
          <a:p>
            <a:pPr lvl="0"/>
            <a:r>
              <a:rPr lang="nl-NL" sz="1000" kern="1200" dirty="0">
                <a:solidFill>
                  <a:schemeClr val="tx1"/>
                </a:solidFill>
                <a:effectLst/>
                <a:latin typeface="+mn-lt"/>
                <a:ea typeface="+mn-ea"/>
                <a:cs typeface="+mn-cs"/>
              </a:rPr>
              <a:t>Neem de verschillende shoptypes nog even door</a:t>
            </a:r>
            <a:r>
              <a:rPr lang="nl-NL" sz="1000" kern="1200" baseline="0" dirty="0">
                <a:solidFill>
                  <a:schemeClr val="tx1"/>
                </a:solidFill>
                <a:effectLst/>
                <a:latin typeface="+mn-lt"/>
                <a:ea typeface="+mn-ea"/>
                <a:cs typeface="+mn-cs"/>
              </a:rPr>
              <a:t> (zie lesbrief voor uitgebreide beschrijving van de 4 shoptypes)</a:t>
            </a:r>
            <a:endParaRPr lang="nl-NL" sz="1000" kern="1200" dirty="0">
              <a:solidFill>
                <a:schemeClr val="tx1"/>
              </a:solidFill>
              <a:effectLst/>
              <a:latin typeface="+mn-lt"/>
              <a:ea typeface="+mn-ea"/>
              <a:cs typeface="+mn-cs"/>
            </a:endParaRPr>
          </a:p>
          <a:p>
            <a:pPr marL="0" lvl="0" indent="0">
              <a:buFontTx/>
              <a:buNone/>
            </a:pPr>
            <a:endParaRPr lang="nl-NL" sz="1000" kern="1200" dirty="0">
              <a:solidFill>
                <a:schemeClr val="tx1"/>
              </a:solidFill>
              <a:effectLst/>
              <a:latin typeface="+mn-lt"/>
              <a:ea typeface="+mn-ea"/>
              <a:cs typeface="+mn-cs"/>
            </a:endParaRPr>
          </a:p>
          <a:p>
            <a:r>
              <a:rPr lang="nl-NL" sz="1000" b="1" kern="1200" dirty="0">
                <a:solidFill>
                  <a:schemeClr val="tx1"/>
                </a:solidFill>
                <a:effectLst/>
                <a:latin typeface="+mn-lt"/>
                <a:ea typeface="+mn-ea"/>
                <a:cs typeface="+mn-cs"/>
              </a:rPr>
              <a:t>Voorbeeldvragen naar aanleiding van Shoptypetest (je hoeft dus niet al deze vragen te stellen):</a:t>
            </a:r>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 Wie kreeg als uitslag Shoptype Funshopper? Herken je je in deze uitslag? </a:t>
            </a:r>
          </a:p>
          <a:p>
            <a:pPr lvl="0"/>
            <a:r>
              <a:rPr lang="nl-NL" sz="1000" kern="1200" dirty="0">
                <a:solidFill>
                  <a:schemeClr val="tx1"/>
                </a:solidFill>
                <a:effectLst/>
                <a:latin typeface="+mn-lt"/>
                <a:ea typeface="+mn-ea"/>
                <a:cs typeface="+mn-cs"/>
              </a:rPr>
              <a:t>- Waarom shopt de Funshopper? </a:t>
            </a:r>
          </a:p>
          <a:p>
            <a:pPr lvl="0"/>
            <a:r>
              <a:rPr lang="nl-NL" sz="1000" kern="1200" dirty="0">
                <a:solidFill>
                  <a:schemeClr val="tx1"/>
                </a:solidFill>
                <a:effectLst/>
                <a:latin typeface="+mn-lt"/>
                <a:ea typeface="+mn-ea"/>
                <a:cs typeface="+mn-cs"/>
              </a:rPr>
              <a:t>- Wat vindt de Funshopper belangrijk als hij iets gaat kopen?</a:t>
            </a:r>
          </a:p>
          <a:p>
            <a:pPr lvl="0"/>
            <a:r>
              <a:rPr lang="nl-NL" sz="1000" kern="1200" dirty="0">
                <a:solidFill>
                  <a:schemeClr val="tx1"/>
                </a:solidFill>
                <a:effectLst/>
                <a:latin typeface="+mn-lt"/>
                <a:ea typeface="+mn-ea"/>
                <a:cs typeface="+mn-cs"/>
              </a:rPr>
              <a:t>- Wanneer is een Funshopper blij met zijn aankoop?</a:t>
            </a:r>
          </a:p>
          <a:p>
            <a:pPr lvl="0"/>
            <a:r>
              <a:rPr lang="nl-NL" sz="1000" kern="1200" dirty="0">
                <a:solidFill>
                  <a:schemeClr val="tx1"/>
                </a:solidFill>
                <a:effectLst/>
                <a:latin typeface="+mn-lt"/>
                <a:ea typeface="+mn-ea"/>
                <a:cs typeface="+mn-cs"/>
              </a:rPr>
              <a:t>- Hoe kan de Funshopper ervoor zorgen dat hij minder geld uitgeeft of betere aankopen doet?</a:t>
            </a:r>
          </a:p>
          <a:p>
            <a:pPr lvl="0"/>
            <a:r>
              <a:rPr lang="nl-NL" sz="1000" kern="1200" dirty="0">
                <a:solidFill>
                  <a:schemeClr val="tx1"/>
                </a:solidFill>
                <a:effectLst/>
                <a:latin typeface="+mn-lt"/>
                <a:ea typeface="+mn-ea"/>
                <a:cs typeface="+mn-cs"/>
              </a:rPr>
              <a:t>- Wie kreeg als uitslag Shoptype Wereldshopper? Klopt dit?</a:t>
            </a:r>
          </a:p>
          <a:p>
            <a:pPr lvl="0"/>
            <a:r>
              <a:rPr lang="nl-NL" sz="1000" kern="1200" dirty="0">
                <a:solidFill>
                  <a:schemeClr val="tx1"/>
                </a:solidFill>
                <a:effectLst/>
                <a:latin typeface="+mn-lt"/>
                <a:ea typeface="+mn-ea"/>
                <a:cs typeface="+mn-cs"/>
              </a:rPr>
              <a:t>- Waarom shopt de Wereldshopper?</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 Wie heeft er wel eens iets gekocht waarvan hij later toch spijt heeft gekregen?</a:t>
            </a:r>
          </a:p>
          <a:p>
            <a:pPr lvl="0"/>
            <a:r>
              <a:rPr lang="nl-NL" sz="1000" kern="1200" dirty="0">
                <a:solidFill>
                  <a:schemeClr val="tx1"/>
                </a:solidFill>
                <a:effectLst/>
                <a:latin typeface="+mn-lt"/>
                <a:ea typeface="+mn-ea"/>
                <a:cs typeface="+mn-cs"/>
              </a:rPr>
              <a:t>- Wat had je anders kunnen doen?</a:t>
            </a:r>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3</a:t>
            </a:fld>
            <a:endParaRPr lang="nl-NL"/>
          </a:p>
        </p:txBody>
      </p:sp>
    </p:spTree>
    <p:extLst>
      <p:ext uri="{BB962C8B-B14F-4D97-AF65-F5344CB8AC3E}">
        <p14:creationId xmlns:p14="http://schemas.microsoft.com/office/powerpoint/2010/main" val="31929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000" i="1" kern="1200" dirty="0">
                <a:solidFill>
                  <a:schemeClr val="tx1"/>
                </a:solidFill>
                <a:effectLst/>
                <a:latin typeface="+mn-lt"/>
                <a:ea typeface="+mn-ea"/>
                <a:cs typeface="+mn-cs"/>
              </a:rPr>
              <a:t>Beschikbare tijd: 5 minuten</a:t>
            </a:r>
          </a:p>
          <a:p>
            <a:pPr lvl="0"/>
            <a:r>
              <a:rPr lang="nl-NL" sz="1000" i="1" kern="1200" dirty="0">
                <a:solidFill>
                  <a:schemeClr val="tx1"/>
                </a:solidFill>
                <a:effectLst/>
                <a:latin typeface="+mn-lt"/>
                <a:ea typeface="+mn-ea"/>
                <a:cs typeface="+mn-cs"/>
              </a:rPr>
              <a:t>Benodigdheden:</a:t>
            </a:r>
            <a:r>
              <a:rPr lang="nl-NL" sz="1000" i="1" kern="1200" baseline="0" dirty="0">
                <a:solidFill>
                  <a:schemeClr val="tx1"/>
                </a:solidFill>
                <a:effectLst/>
                <a:latin typeface="+mn-lt"/>
                <a:ea typeface="+mn-ea"/>
                <a:cs typeface="+mn-cs"/>
              </a:rPr>
              <a:t> www.edgie.nl/slimshoppen</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Door de Shoptypetest weten we hoe de jongeren shoppen. Deze les gaat erover hoe je (nog) slimmer kan shoppen. Hoe doe je dat eigenlijk? </a:t>
            </a:r>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de jongeren of zij weten hoe je slim aankopen kan doen</a:t>
            </a:r>
            <a:r>
              <a:rPr lang="nl-NL" sz="1000" kern="1200" dirty="0">
                <a:solidFill>
                  <a:schemeClr val="tx1"/>
                </a:solidFill>
                <a:effectLst/>
                <a:latin typeface="+mn-lt"/>
                <a:ea typeface="+mn-ea"/>
                <a:cs typeface="+mn-cs"/>
              </a:rPr>
              <a:t>. </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Vertel dat er professionele inkopers zijn, die voor hun werk de hele dag bezig zijn met het zo slim mogelijk inkopen van spullen. Van hun kunnen we goed leren hoe je slimmer kan shoppen. </a:t>
            </a:r>
          </a:p>
          <a:p>
            <a:pPr lvl="0"/>
            <a:r>
              <a:rPr lang="nl-NL" sz="1000" kern="1200" dirty="0">
                <a:solidFill>
                  <a:schemeClr val="tx1"/>
                </a:solidFill>
                <a:effectLst/>
                <a:latin typeface="+mn-lt"/>
                <a:ea typeface="+mn-ea"/>
                <a:cs typeface="+mn-cs"/>
              </a:rPr>
              <a:t>Vertel dat we daarom naar een korte film gaan kijken waarin inkopers vertellen hoe zij zorgen dat ze zo slim mogelijk inkopen. De inkopers doen dit aan de hand van 5 stappen.</a:t>
            </a:r>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de leerlingen goed op deze 5 stappen te letten.</a:t>
            </a:r>
          </a:p>
          <a:p>
            <a:pPr lvl="0"/>
            <a:r>
              <a:rPr lang="nl-NL" sz="1000" kern="1200" dirty="0">
                <a:solidFill>
                  <a:schemeClr val="tx1"/>
                </a:solidFill>
                <a:effectLst/>
                <a:latin typeface="+mn-lt"/>
                <a:ea typeface="+mn-ea"/>
                <a:cs typeface="+mn-cs"/>
              </a:rPr>
              <a:t>Start de film. </a:t>
            </a:r>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4</a:t>
            </a:fld>
            <a:endParaRPr lang="nl-NL"/>
          </a:p>
        </p:txBody>
      </p:sp>
    </p:spTree>
    <p:extLst>
      <p:ext uri="{BB962C8B-B14F-4D97-AF65-F5344CB8AC3E}">
        <p14:creationId xmlns:p14="http://schemas.microsoft.com/office/powerpoint/2010/main" val="210437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kern="1200" dirty="0">
                <a:solidFill>
                  <a:schemeClr val="tx1"/>
                </a:solidFill>
                <a:effectLst/>
                <a:latin typeface="+mn-lt"/>
                <a:ea typeface="+mn-ea"/>
                <a:cs typeface="+mn-cs"/>
              </a:rPr>
              <a:t>Beschikbare tijd: 5 minuten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kern="1200" dirty="0">
                <a:solidFill>
                  <a:schemeClr val="tx1"/>
                </a:solidFill>
                <a:effectLst/>
                <a:latin typeface="+mn-lt"/>
                <a:ea typeface="+mn-ea"/>
                <a:cs typeface="+mn-cs"/>
              </a:rPr>
              <a:t>Benodigdheden: geen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aan de leerlingen of zij nog weten wat de 5-stappen zijn. Laat ze deze benoemen.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Als ze het antwoord niet weten dan help je ze door de stappen te benoemen.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Klik 1 x voor Stap</a:t>
            </a:r>
            <a:r>
              <a:rPr lang="nl-NL" sz="1000" kern="1200" baseline="0" dirty="0">
                <a:solidFill>
                  <a:schemeClr val="tx1"/>
                </a:solidFill>
                <a:effectLst/>
                <a:latin typeface="+mn-lt"/>
                <a:ea typeface="+mn-ea"/>
                <a:cs typeface="+mn-cs"/>
              </a:rPr>
              <a:t> 1, nog een keer klikken en Stap 2 verschijnt in beeld, nog een keer klikken en Stap 3 verschijnt in beeld, etc.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baseline="0" dirty="0">
                <a:solidFill>
                  <a:schemeClr val="tx1"/>
                </a:solidFill>
                <a:effectLst/>
                <a:latin typeface="+mn-lt"/>
                <a:ea typeface="+mn-ea"/>
                <a:cs typeface="+mn-cs"/>
              </a:rPr>
              <a:t>Leg bij iedere stap nog eens uit wat daaronder wordt verstaan (zie lesbrief voor het 5-stappenplan). </a:t>
            </a:r>
            <a:endParaRPr lang="nl-NL" sz="1000" kern="1200" dirty="0">
              <a:solidFill>
                <a:schemeClr val="tx1"/>
              </a:solidFill>
              <a:effectLst/>
              <a:latin typeface="+mn-lt"/>
              <a:ea typeface="+mn-ea"/>
              <a:cs typeface="+mn-cs"/>
            </a:endParaRPr>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5</a:t>
            </a:fld>
            <a:endParaRPr lang="nl-NL"/>
          </a:p>
        </p:txBody>
      </p:sp>
    </p:spTree>
    <p:extLst>
      <p:ext uri="{BB962C8B-B14F-4D97-AF65-F5344CB8AC3E}">
        <p14:creationId xmlns:p14="http://schemas.microsoft.com/office/powerpoint/2010/main" val="198283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3 minuten met</a:t>
            </a:r>
            <a:r>
              <a:rPr lang="nl-NL" sz="1000" i="1" baseline="0" dirty="0"/>
              <a:t> ruimte om uit te lopen naar 5 minuten</a:t>
            </a:r>
            <a:endParaRPr lang="nl-NL" sz="1000" i="1" dirty="0"/>
          </a:p>
          <a:p>
            <a:r>
              <a:rPr lang="nl-NL" sz="1000" i="1" dirty="0"/>
              <a:t>Benodigdheden: geen</a:t>
            </a:r>
          </a:p>
          <a:p>
            <a:pPr lvl="0"/>
            <a:endParaRPr lang="nl-NL" sz="1000" kern="1200" dirty="0">
              <a:solidFill>
                <a:schemeClr val="tx1"/>
              </a:solidFill>
              <a:effectLst/>
              <a:latin typeface="+mn-lt"/>
              <a:ea typeface="+mn-ea"/>
              <a:cs typeface="+mn-cs"/>
            </a:endParaRPr>
          </a:p>
          <a:p>
            <a:pPr lvl="0"/>
            <a:r>
              <a:rPr lang="nl-NL" sz="1000" kern="1200" dirty="0">
                <a:solidFill>
                  <a:schemeClr val="tx1"/>
                </a:solidFill>
                <a:effectLst/>
                <a:latin typeface="+mn-lt"/>
                <a:ea typeface="+mn-ea"/>
                <a:cs typeface="+mn-cs"/>
              </a:rPr>
              <a:t>Bij de eerste stap in de film vertelt Femke van </a:t>
            </a:r>
            <a:r>
              <a:rPr lang="nl-NL" sz="1000" kern="1200" dirty="0" err="1">
                <a:solidFill>
                  <a:schemeClr val="tx1"/>
                </a:solidFill>
                <a:effectLst/>
                <a:latin typeface="+mn-lt"/>
                <a:ea typeface="+mn-ea"/>
                <a:cs typeface="+mn-cs"/>
              </a:rPr>
              <a:t>Nukuhiva</a:t>
            </a:r>
            <a:r>
              <a:rPr lang="nl-NL" sz="1000" kern="1200" dirty="0">
                <a:solidFill>
                  <a:schemeClr val="tx1"/>
                </a:solidFill>
                <a:effectLst/>
                <a:latin typeface="+mn-lt"/>
                <a:ea typeface="+mn-ea"/>
                <a:cs typeface="+mn-cs"/>
              </a:rPr>
              <a:t> dat zij bij het inkopen let op een keurmerk. </a:t>
            </a:r>
          </a:p>
          <a:p>
            <a:pPr marL="0" lvl="0" indent="0">
              <a:buFontTx/>
              <a:buNone/>
            </a:pPr>
            <a:r>
              <a:rPr lang="nl-NL" sz="1000" b="1" kern="1200" dirty="0">
                <a:solidFill>
                  <a:schemeClr val="tx1"/>
                </a:solidFill>
                <a:effectLst/>
                <a:latin typeface="+mn-lt"/>
                <a:ea typeface="+mn-ea"/>
                <a:cs typeface="+mn-cs"/>
              </a:rPr>
              <a:t>- Vraag aan de jongeren of ze nog weten over welk keurmerk Femke het had. </a:t>
            </a:r>
          </a:p>
          <a:p>
            <a:pPr marL="0" lvl="0" indent="0">
              <a:buFontTx/>
              <a:buNone/>
            </a:pPr>
            <a:r>
              <a:rPr lang="nl-NL" sz="1000" kern="1200" dirty="0">
                <a:solidFill>
                  <a:schemeClr val="tx1"/>
                </a:solidFill>
                <a:effectLst/>
                <a:latin typeface="+mn-lt"/>
                <a:ea typeface="+mn-ea"/>
                <a:cs typeface="+mn-cs"/>
              </a:rPr>
              <a:t>(Antwoord: het </a:t>
            </a:r>
            <a:r>
              <a:rPr lang="nl-NL" sz="1000" kern="1200" dirty="0" err="1">
                <a:solidFill>
                  <a:schemeClr val="tx1"/>
                </a:solidFill>
                <a:effectLst/>
                <a:latin typeface="+mn-lt"/>
                <a:ea typeface="+mn-ea"/>
                <a:cs typeface="+mn-cs"/>
              </a:rPr>
              <a:t>Fairtrade</a:t>
            </a:r>
            <a:r>
              <a:rPr lang="nl-NL" sz="1000" kern="1200" dirty="0">
                <a:solidFill>
                  <a:schemeClr val="tx1"/>
                </a:solidFill>
                <a:effectLst/>
                <a:latin typeface="+mn-lt"/>
                <a:ea typeface="+mn-ea"/>
                <a:cs typeface="+mn-cs"/>
              </a:rPr>
              <a:t> Keurmerk)</a:t>
            </a:r>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vervolgens of de jongeren ook nog weten waar dit keurmerk voor staat</a:t>
            </a:r>
            <a:r>
              <a:rPr lang="nl-NL" sz="1000" kern="1200" dirty="0">
                <a:solidFill>
                  <a:schemeClr val="tx1"/>
                </a:solidFill>
                <a:effectLst/>
                <a:latin typeface="+mn-lt"/>
                <a:ea typeface="+mn-ea"/>
                <a:cs typeface="+mn-cs"/>
              </a:rPr>
              <a:t>. </a:t>
            </a:r>
          </a:p>
          <a:p>
            <a:r>
              <a:rPr lang="nl-NL" sz="1000" kern="1200" dirty="0">
                <a:solidFill>
                  <a:schemeClr val="tx1"/>
                </a:solidFill>
                <a:effectLst/>
                <a:latin typeface="+mn-lt"/>
                <a:ea typeface="+mn-ea"/>
                <a:cs typeface="+mn-cs"/>
              </a:rPr>
              <a:t>(Antwoord: voor producten die gemaakt zijn in ontwikkelingslanden en waarvoor de makers een eerlijk loon krijgen)</a:t>
            </a:r>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Wat is een keurmerk eigenlijk?</a:t>
            </a:r>
          </a:p>
          <a:p>
            <a:r>
              <a:rPr lang="nl-NL" sz="1000" kern="1200" dirty="0">
                <a:solidFill>
                  <a:schemeClr val="tx1"/>
                </a:solidFill>
                <a:effectLst/>
                <a:latin typeface="+mn-lt"/>
                <a:ea typeface="+mn-ea"/>
                <a:cs typeface="+mn-cs"/>
              </a:rPr>
              <a:t>(Antwoord: een keurmerk geeft een betrouwbaar oordeel over de kwaliteit van een product of dienst)</a:t>
            </a:r>
          </a:p>
          <a:p>
            <a:pPr lvl="0"/>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Waaraan herken je een keurmerk?</a:t>
            </a:r>
          </a:p>
          <a:p>
            <a:r>
              <a:rPr lang="nl-NL" sz="1000" kern="1200" dirty="0">
                <a:solidFill>
                  <a:schemeClr val="tx1"/>
                </a:solidFill>
                <a:effectLst/>
                <a:latin typeface="+mn-lt"/>
                <a:ea typeface="+mn-ea"/>
                <a:cs typeface="+mn-cs"/>
              </a:rPr>
              <a:t>(Antwoord: aan het logo op het product. Hiermee beloofd de fabrikant een bepaalde kwaliteit)</a:t>
            </a:r>
          </a:p>
          <a:p>
            <a:r>
              <a:rPr lang="nl-NL" sz="1000" b="1" kern="1200" dirty="0">
                <a:solidFill>
                  <a:schemeClr val="tx1"/>
                </a:solidFill>
                <a:effectLst/>
                <a:latin typeface="+mn-lt"/>
                <a:ea typeface="+mn-ea"/>
                <a:cs typeface="+mn-cs"/>
              </a:rPr>
              <a:t>-</a:t>
            </a:r>
            <a:r>
              <a:rPr lang="nl-NL" sz="1000" b="1"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Welke keurmerken kan je nog meer bedenken?</a:t>
            </a:r>
          </a:p>
          <a:p>
            <a:pPr marL="171450" lvl="0" indent="-171450">
              <a:buFontTx/>
              <a:buChar char="-"/>
            </a:pPr>
            <a:endParaRPr lang="nl-NL" sz="1000" kern="1200" dirty="0">
              <a:solidFill>
                <a:schemeClr val="tx1"/>
              </a:solidFill>
              <a:effectLst/>
              <a:latin typeface="+mn-lt"/>
              <a:ea typeface="+mn-ea"/>
              <a:cs typeface="+mn-cs"/>
            </a:endParaRPr>
          </a:p>
          <a:p>
            <a:r>
              <a:rPr lang="nl-NL" sz="1000" b="1" kern="1200" dirty="0">
                <a:solidFill>
                  <a:schemeClr val="tx1"/>
                </a:solidFill>
                <a:effectLst/>
                <a:latin typeface="+mn-lt"/>
                <a:ea typeface="+mn-ea"/>
                <a:cs typeface="+mn-cs"/>
              </a:rPr>
              <a:t>Alleen voor vmbo gl/tl en mbo leerlingen volgen hieronder twee verdiepende vragen over keurmerken. </a:t>
            </a:r>
            <a:endParaRPr lang="nl-NL" sz="1000" kern="1200" dirty="0">
              <a:solidFill>
                <a:schemeClr val="tx1"/>
              </a:solidFill>
              <a:effectLst/>
              <a:latin typeface="+mn-lt"/>
              <a:ea typeface="+mn-ea"/>
              <a:cs typeface="+mn-cs"/>
            </a:endParaRPr>
          </a:p>
          <a:p>
            <a:pPr lvl="0"/>
            <a:endParaRPr lang="nl-NL" sz="1000" b="1" kern="1200" dirty="0">
              <a:solidFill>
                <a:schemeClr val="tx1"/>
              </a:solidFill>
              <a:effectLst/>
              <a:latin typeface="+mn-lt"/>
              <a:ea typeface="+mn-ea"/>
              <a:cs typeface="+mn-cs"/>
            </a:endParaRPr>
          </a:p>
          <a:p>
            <a:pPr lvl="0"/>
            <a:r>
              <a:rPr lang="nl-NL" sz="1000" b="1" kern="1200" dirty="0">
                <a:solidFill>
                  <a:schemeClr val="tx1"/>
                </a:solidFill>
                <a:effectLst/>
                <a:latin typeface="+mn-lt"/>
                <a:ea typeface="+mn-ea"/>
                <a:cs typeface="+mn-cs"/>
              </a:rPr>
              <a:t>1)</a:t>
            </a:r>
            <a:r>
              <a:rPr lang="nl-NL" sz="1000" b="1"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Wat zijn de voordelen en nadelen van een keurmerk? </a:t>
            </a:r>
          </a:p>
          <a:p>
            <a:r>
              <a:rPr lang="nl-NL" sz="1000" b="0" u="sng" kern="1200" dirty="0">
                <a:solidFill>
                  <a:schemeClr val="tx1"/>
                </a:solidFill>
                <a:effectLst/>
                <a:latin typeface="+mn-lt"/>
                <a:ea typeface="+mn-ea"/>
                <a:cs typeface="+mn-cs"/>
              </a:rPr>
              <a:t>Voordelen:</a:t>
            </a:r>
          </a:p>
          <a:p>
            <a:r>
              <a:rPr lang="nl-NL" sz="1000" kern="1200" dirty="0">
                <a:solidFill>
                  <a:schemeClr val="tx1"/>
                </a:solidFill>
                <a:effectLst/>
                <a:latin typeface="+mn-lt"/>
                <a:ea typeface="+mn-ea"/>
                <a:cs typeface="+mn-cs"/>
              </a:rPr>
              <a:t>-</a:t>
            </a:r>
            <a:r>
              <a:rPr lang="nl-NL" sz="1000" kern="1200" baseline="0" dirty="0">
                <a:solidFill>
                  <a:schemeClr val="tx1"/>
                </a:solidFill>
                <a:effectLst/>
                <a:latin typeface="+mn-lt"/>
                <a:ea typeface="+mn-ea"/>
                <a:cs typeface="+mn-cs"/>
              </a:rPr>
              <a:t> </a:t>
            </a:r>
            <a:r>
              <a:rPr lang="nl-NL" sz="1000" kern="1200" dirty="0">
                <a:solidFill>
                  <a:schemeClr val="tx1"/>
                </a:solidFill>
                <a:effectLst/>
                <a:latin typeface="+mn-lt"/>
                <a:ea typeface="+mn-ea"/>
                <a:cs typeface="+mn-cs"/>
              </a:rPr>
              <a:t>Je ziet in één oogopslag (aan het logo) of er bij de productie respect is voor mens, dier en milieu. </a:t>
            </a:r>
          </a:p>
          <a:p>
            <a:r>
              <a:rPr lang="nl-NL" sz="1000" kern="1200" dirty="0">
                <a:solidFill>
                  <a:schemeClr val="tx1"/>
                </a:solidFill>
                <a:effectLst/>
                <a:latin typeface="+mn-lt"/>
                <a:ea typeface="+mn-ea"/>
                <a:cs typeface="+mn-cs"/>
              </a:rPr>
              <a:t>- Als jij dit product koopt draag jij bij aan een betere wereld. </a:t>
            </a:r>
          </a:p>
          <a:p>
            <a:r>
              <a:rPr lang="nl-NL" sz="1000" b="0" u="sng" kern="1200" dirty="0">
                <a:solidFill>
                  <a:schemeClr val="tx1"/>
                </a:solidFill>
                <a:effectLst/>
                <a:latin typeface="+mn-lt"/>
                <a:ea typeface="+mn-ea"/>
                <a:cs typeface="+mn-cs"/>
              </a:rPr>
              <a:t>Nadelen:</a:t>
            </a:r>
          </a:p>
          <a:p>
            <a:r>
              <a:rPr lang="nl-NL" sz="1000" kern="1200" dirty="0">
                <a:solidFill>
                  <a:schemeClr val="tx1"/>
                </a:solidFill>
                <a:effectLst/>
                <a:latin typeface="+mn-lt"/>
                <a:ea typeface="+mn-ea"/>
                <a:cs typeface="+mn-cs"/>
              </a:rPr>
              <a:t>- Er zijn zoveel keurmerken dat je geen overzicht meer hebt</a:t>
            </a:r>
          </a:p>
          <a:p>
            <a:r>
              <a:rPr lang="nl-NL" sz="1000" kern="1200" dirty="0">
                <a:solidFill>
                  <a:schemeClr val="tx1"/>
                </a:solidFill>
                <a:effectLst/>
                <a:latin typeface="+mn-lt"/>
                <a:ea typeface="+mn-ea"/>
                <a:cs typeface="+mn-cs"/>
              </a:rPr>
              <a:t>- Er zijn keurmerken die niet betrouwbaar zijn maar slechts een verkooptruc</a:t>
            </a:r>
          </a:p>
          <a:p>
            <a:r>
              <a:rPr lang="nl-NL" sz="1000" b="1" kern="1200" dirty="0">
                <a:solidFill>
                  <a:schemeClr val="tx1"/>
                </a:solidFill>
                <a:effectLst/>
                <a:latin typeface="+mn-lt"/>
                <a:ea typeface="+mn-ea"/>
                <a:cs typeface="+mn-cs"/>
              </a:rPr>
              <a:t> </a:t>
            </a:r>
            <a:endParaRPr lang="nl-NL" sz="1000" kern="1200" dirty="0">
              <a:solidFill>
                <a:schemeClr val="tx1"/>
              </a:solidFill>
              <a:effectLst/>
              <a:latin typeface="+mn-lt"/>
              <a:ea typeface="+mn-ea"/>
              <a:cs typeface="+mn-cs"/>
            </a:endParaRPr>
          </a:p>
          <a:p>
            <a:r>
              <a:rPr lang="nl-NL" sz="1000" b="1" kern="1200" dirty="0">
                <a:solidFill>
                  <a:schemeClr val="tx1"/>
                </a:solidFill>
                <a:effectLst/>
                <a:latin typeface="+mn-lt"/>
                <a:ea typeface="+mn-ea"/>
                <a:cs typeface="+mn-cs"/>
              </a:rPr>
              <a:t>2) Hoe weet je of een keurmerk betrouwbaar is en niet één of andere verkooptruc? </a:t>
            </a:r>
          </a:p>
          <a:p>
            <a:r>
              <a:rPr lang="nl-NL" sz="1000" kern="1200" dirty="0">
                <a:solidFill>
                  <a:schemeClr val="tx1"/>
                </a:solidFill>
                <a:effectLst/>
                <a:latin typeface="+mn-lt"/>
                <a:ea typeface="+mn-ea"/>
                <a:cs typeface="+mn-cs"/>
              </a:rPr>
              <a:t>Vertel dat je dit o.a. kan checken op Consuwijzer.nl/keurmerken en milieucentraal.nl/keurmerken.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0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Vat de belangrijkste punten van een keurmerk samen en vertel dat het nu de bedoeling is dat de jongeren zelf keurmerken moeten gaan herkennen. </a:t>
            </a:r>
          </a:p>
          <a:p>
            <a:endParaRPr lang="nl-NL" sz="1200" baseline="0" dirty="0"/>
          </a:p>
          <a:p>
            <a:endParaRPr lang="nl-NL" sz="1200" dirty="0"/>
          </a:p>
          <a:p>
            <a:endParaRPr lang="nl-NL" sz="1200"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6</a:t>
            </a:fld>
            <a:endParaRPr lang="nl-NL"/>
          </a:p>
        </p:txBody>
      </p:sp>
    </p:spTree>
    <p:extLst>
      <p:ext uri="{BB962C8B-B14F-4D97-AF65-F5344CB8AC3E}">
        <p14:creationId xmlns:p14="http://schemas.microsoft.com/office/powerpoint/2010/main" val="152786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3 minuten met ruimte om uit te lopen</a:t>
            </a:r>
            <a:r>
              <a:rPr lang="nl-NL" sz="1000" i="1" baseline="0" dirty="0"/>
              <a:t> naar 5 minuten</a:t>
            </a:r>
            <a:r>
              <a:rPr lang="nl-NL" sz="1000" i="1" dirty="0"/>
              <a:t>	</a:t>
            </a:r>
          </a:p>
          <a:p>
            <a:r>
              <a:rPr lang="nl-NL" sz="1000" i="1" dirty="0"/>
              <a:t>Benodigdheden:</a:t>
            </a:r>
            <a:r>
              <a:rPr lang="nl-NL" sz="1000" i="1" baseline="0" dirty="0"/>
              <a:t> werkblad keurmerken</a:t>
            </a:r>
          </a:p>
          <a:p>
            <a:endParaRPr lang="nl-NL" sz="1000" baseline="0" dirty="0"/>
          </a:p>
          <a:p>
            <a:r>
              <a:rPr lang="nl-NL" sz="1000" kern="1200" dirty="0">
                <a:solidFill>
                  <a:schemeClr val="tx1"/>
                </a:solidFill>
                <a:effectLst/>
                <a:latin typeface="+mn-lt"/>
                <a:ea typeface="+mn-ea"/>
                <a:cs typeface="+mn-cs"/>
              </a:rPr>
              <a:t>Deel de werkbladen uit</a:t>
            </a:r>
            <a:r>
              <a:rPr lang="nl-NL" sz="1000" kern="1200" baseline="0" dirty="0">
                <a:solidFill>
                  <a:schemeClr val="tx1"/>
                </a:solidFill>
                <a:effectLst/>
                <a:latin typeface="+mn-lt"/>
                <a:ea typeface="+mn-ea"/>
                <a:cs typeface="+mn-cs"/>
              </a:rPr>
              <a:t> en </a:t>
            </a:r>
            <a:r>
              <a:rPr lang="nl-NL" sz="1000" b="1" kern="1200" baseline="0" dirty="0">
                <a:solidFill>
                  <a:schemeClr val="tx1"/>
                </a:solidFill>
                <a:effectLst/>
                <a:latin typeface="+mn-lt"/>
                <a:ea typeface="+mn-ea"/>
                <a:cs typeface="+mn-cs"/>
              </a:rPr>
              <a:t>vraag of de leerlingen hun naam, datum, klas en docent in willen vullen. </a:t>
            </a:r>
            <a:endParaRPr lang="nl-NL" sz="1000" b="1" kern="1200" dirty="0">
              <a:solidFill>
                <a:schemeClr val="tx1"/>
              </a:solidFill>
              <a:effectLst/>
              <a:latin typeface="+mn-lt"/>
              <a:ea typeface="+mn-ea"/>
              <a:cs typeface="+mn-cs"/>
            </a:endParaRPr>
          </a:p>
          <a:p>
            <a:r>
              <a:rPr lang="nl-NL" sz="1000" b="0" kern="1200" dirty="0">
                <a:solidFill>
                  <a:schemeClr val="tx1"/>
                </a:solidFill>
                <a:effectLst/>
                <a:latin typeface="+mn-lt"/>
                <a:ea typeface="+mn-ea"/>
                <a:cs typeface="+mn-cs"/>
              </a:rPr>
              <a:t>-</a:t>
            </a:r>
            <a:r>
              <a:rPr lang="nl-NL" sz="1000" b="0" kern="1200" baseline="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of ze bij ieder logo dat ze zien de betekenis willen zoeken en deze middels een lijn met elkaar willen verbinden. </a:t>
            </a:r>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7</a:t>
            </a:fld>
            <a:endParaRPr lang="nl-NL"/>
          </a:p>
        </p:txBody>
      </p:sp>
    </p:spTree>
    <p:extLst>
      <p:ext uri="{BB962C8B-B14F-4D97-AF65-F5344CB8AC3E}">
        <p14:creationId xmlns:p14="http://schemas.microsoft.com/office/powerpoint/2010/main" val="371988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a:t>
            </a:r>
            <a:r>
              <a:rPr lang="nl-NL" sz="1000" i="1" baseline="0" dirty="0"/>
              <a:t> tijd: 4 minuten met uitloop naar 5 minuten</a:t>
            </a:r>
          </a:p>
          <a:p>
            <a:r>
              <a:rPr lang="nl-NL" sz="1000" i="1" baseline="0" dirty="0"/>
              <a:t>Benodigdheden: werkblad keurmerken</a:t>
            </a:r>
          </a:p>
          <a:p>
            <a:endParaRPr lang="nl-NL"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Bespreek na afloop de antwoorden klassikaal en sta bij ieder afzonderlijk logo even stil. </a:t>
            </a:r>
          </a:p>
          <a:p>
            <a:pPr marL="0" marR="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 </a:t>
            </a:r>
            <a:r>
              <a:rPr lang="nl-NL" sz="1000" b="1" kern="1200" dirty="0">
                <a:solidFill>
                  <a:schemeClr val="tx1"/>
                </a:solidFill>
                <a:effectLst/>
                <a:latin typeface="+mn-lt"/>
                <a:ea typeface="+mn-ea"/>
                <a:cs typeface="+mn-cs"/>
              </a:rPr>
              <a:t>Vraag of zij dit logo wel eens zijn tegengekomen en of zij kunnen vertellen waarom dat keurmerk belangrijk is. </a:t>
            </a:r>
          </a:p>
          <a:p>
            <a:pPr marL="0" marR="0" indent="0" algn="l" defTabSz="914400" rtl="0" eaLnBrk="1" fontAlgn="auto" latinLnBrk="0" hangingPunct="1">
              <a:lnSpc>
                <a:spcPct val="100000"/>
              </a:lnSpc>
              <a:spcBef>
                <a:spcPts val="0"/>
              </a:spcBef>
              <a:spcAft>
                <a:spcPts val="0"/>
              </a:spcAft>
              <a:buClrTx/>
              <a:buSzTx/>
              <a:buFontTx/>
              <a:buNone/>
              <a:tabLst/>
              <a:defRPr/>
            </a:pPr>
            <a:r>
              <a:rPr lang="nl-NL" sz="1000" kern="1200" dirty="0">
                <a:solidFill>
                  <a:schemeClr val="tx1"/>
                </a:solidFill>
                <a:effectLst/>
                <a:latin typeface="+mn-lt"/>
                <a:ea typeface="+mn-ea"/>
                <a:cs typeface="+mn-cs"/>
              </a:rPr>
              <a:t>Bij</a:t>
            </a:r>
            <a:r>
              <a:rPr lang="nl-NL" sz="1000" kern="1200" baseline="0" dirty="0">
                <a:solidFill>
                  <a:schemeClr val="tx1"/>
                </a:solidFill>
                <a:effectLst/>
                <a:latin typeface="+mn-lt"/>
                <a:ea typeface="+mn-ea"/>
                <a:cs typeface="+mn-cs"/>
              </a:rPr>
              <a:t> 1 x klikken verschijnt het eerste logo, bij nog een klik verschijnt de betekenis, etc. </a:t>
            </a:r>
            <a:endParaRPr lang="nl-NL" sz="10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8</a:t>
            </a:fld>
            <a:endParaRPr lang="nl-NL"/>
          </a:p>
        </p:txBody>
      </p:sp>
    </p:spTree>
    <p:extLst>
      <p:ext uri="{BB962C8B-B14F-4D97-AF65-F5344CB8AC3E}">
        <p14:creationId xmlns:p14="http://schemas.microsoft.com/office/powerpoint/2010/main" val="426513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i="1" dirty="0"/>
              <a:t>Beschikbare tijd: 2 minuten</a:t>
            </a:r>
          </a:p>
          <a:p>
            <a:r>
              <a:rPr lang="nl-NL" sz="1000" i="1" dirty="0"/>
              <a:t>Benodigdheden: geen</a:t>
            </a:r>
          </a:p>
          <a:p>
            <a:endParaRPr lang="nl-NL" sz="1000" dirty="0"/>
          </a:p>
          <a:p>
            <a:r>
              <a:rPr lang="nl-NL" sz="1000" kern="1200" dirty="0">
                <a:solidFill>
                  <a:schemeClr val="tx1"/>
                </a:solidFill>
                <a:effectLst/>
                <a:latin typeface="+mn-lt"/>
                <a:ea typeface="+mn-ea"/>
                <a:cs typeface="+mn-cs"/>
              </a:rPr>
              <a:t>Vertel dat de</a:t>
            </a:r>
            <a:r>
              <a:rPr lang="nl-NL" sz="1000" kern="1200" baseline="0" dirty="0">
                <a:solidFill>
                  <a:schemeClr val="tx1"/>
                </a:solidFill>
                <a:effectLst/>
                <a:latin typeface="+mn-lt"/>
                <a:ea typeface="+mn-ea"/>
                <a:cs typeface="+mn-cs"/>
              </a:rPr>
              <a:t> jongeren een quiz gaan doen die uit 3 vragen bestaat m</a:t>
            </a:r>
            <a:r>
              <a:rPr lang="nl-NL" sz="1000" kern="1200" dirty="0">
                <a:solidFill>
                  <a:schemeClr val="tx1"/>
                </a:solidFill>
                <a:effectLst/>
                <a:latin typeface="+mn-lt"/>
                <a:ea typeface="+mn-ea"/>
                <a:cs typeface="+mn-cs"/>
              </a:rPr>
              <a:t>et twee antwoordmogelijkheden. </a:t>
            </a:r>
          </a:p>
          <a:p>
            <a:endParaRPr lang="nl-NL" sz="1000" kern="1200" dirty="0">
              <a:solidFill>
                <a:schemeClr val="tx1"/>
              </a:solidFill>
              <a:effectLst/>
              <a:latin typeface="+mn-lt"/>
              <a:ea typeface="+mn-ea"/>
              <a:cs typeface="+mn-cs"/>
            </a:endParaRPr>
          </a:p>
          <a:p>
            <a:r>
              <a:rPr lang="nl-NL" sz="1000" b="1" kern="1200" dirty="0">
                <a:solidFill>
                  <a:schemeClr val="tx1"/>
                </a:solidFill>
                <a:effectLst/>
                <a:latin typeface="+mn-lt"/>
                <a:ea typeface="+mn-ea"/>
                <a:cs typeface="+mn-cs"/>
              </a:rPr>
              <a:t>Vraag</a:t>
            </a:r>
            <a:r>
              <a:rPr lang="nl-NL" sz="1000" b="1" kern="1200" baseline="0" dirty="0">
                <a:solidFill>
                  <a:schemeClr val="tx1"/>
                </a:solidFill>
                <a:effectLst/>
                <a:latin typeface="+mn-lt"/>
                <a:ea typeface="+mn-ea"/>
                <a:cs typeface="+mn-cs"/>
              </a:rPr>
              <a:t> 1: Wat is duurzaam?</a:t>
            </a:r>
            <a:endParaRPr lang="nl-NL" sz="1000" b="1" kern="1200" dirty="0">
              <a:solidFill>
                <a:schemeClr val="tx1"/>
              </a:solidFill>
              <a:effectLst/>
              <a:latin typeface="+mn-lt"/>
              <a:ea typeface="+mn-ea"/>
              <a:cs typeface="+mn-cs"/>
            </a:endParaRPr>
          </a:p>
          <a:p>
            <a:r>
              <a:rPr lang="nl-NL" sz="1000" kern="1200" dirty="0">
                <a:solidFill>
                  <a:schemeClr val="tx1"/>
                </a:solidFill>
                <a:effectLst/>
                <a:latin typeface="+mn-lt"/>
                <a:ea typeface="+mn-ea"/>
                <a:cs typeface="+mn-cs"/>
              </a:rPr>
              <a:t>Als de jongeren kiezen voor antwoord A, dan mogen ze blijven zitten.</a:t>
            </a:r>
          </a:p>
          <a:p>
            <a:r>
              <a:rPr lang="nl-NL" sz="1000" kern="1200" dirty="0">
                <a:solidFill>
                  <a:schemeClr val="tx1"/>
                </a:solidFill>
                <a:effectLst/>
                <a:latin typeface="+mn-lt"/>
                <a:ea typeface="+mn-ea"/>
                <a:cs typeface="+mn-cs"/>
              </a:rPr>
              <a:t>Als de jongeren kiezen voor antwoord B, dan mogen ze gaan staan. </a:t>
            </a:r>
          </a:p>
          <a:p>
            <a:endParaRPr lang="nl-NL" sz="1000" dirty="0"/>
          </a:p>
          <a:p>
            <a:r>
              <a:rPr lang="nl-NL" sz="1000" dirty="0"/>
              <a:t>Bij</a:t>
            </a:r>
            <a:r>
              <a:rPr lang="nl-NL" sz="1000" baseline="0" dirty="0"/>
              <a:t> </a:t>
            </a:r>
            <a:r>
              <a:rPr lang="nl-NL" sz="1000" dirty="0"/>
              <a:t>1</a:t>
            </a:r>
            <a:r>
              <a:rPr lang="nl-NL" sz="1000" baseline="0" dirty="0"/>
              <a:t> x klikken verschijnt antwoord A, als je nog een keer klikt verschijnt antwoord B. </a:t>
            </a:r>
            <a:r>
              <a:rPr lang="nl-NL" sz="1000" dirty="0"/>
              <a:t>Laat de jongeren hun keuze maken door te blijven</a:t>
            </a:r>
            <a:r>
              <a:rPr lang="nl-NL" sz="1000" baseline="0" dirty="0"/>
              <a:t> zitten of door te gaan staan. </a:t>
            </a:r>
          </a:p>
          <a:p>
            <a:r>
              <a:rPr lang="nl-NL" sz="1000" baseline="0" dirty="0"/>
              <a:t>Klik nog een keer voor het juiste antwoord.  </a:t>
            </a:r>
          </a:p>
          <a:p>
            <a:endParaRPr lang="nl-NL" sz="1000" dirty="0"/>
          </a:p>
          <a:p>
            <a:endParaRPr lang="nl-NL" sz="1000" dirty="0"/>
          </a:p>
        </p:txBody>
      </p:sp>
      <p:sp>
        <p:nvSpPr>
          <p:cNvPr id="4" name="Tijdelijke aanduiding voor dianummer 3"/>
          <p:cNvSpPr>
            <a:spLocks noGrp="1"/>
          </p:cNvSpPr>
          <p:nvPr>
            <p:ph type="sldNum" sz="quarter" idx="10"/>
          </p:nvPr>
        </p:nvSpPr>
        <p:spPr/>
        <p:txBody>
          <a:bodyPr/>
          <a:lstStyle/>
          <a:p>
            <a:fld id="{23568072-DF7D-4C68-871D-701620FB50BF}" type="slidenum">
              <a:rPr lang="nl-NL" smtClean="0"/>
              <a:t>9</a:t>
            </a:fld>
            <a:endParaRPr lang="nl-NL"/>
          </a:p>
        </p:txBody>
      </p:sp>
    </p:spTree>
    <p:extLst>
      <p:ext uri="{BB962C8B-B14F-4D97-AF65-F5344CB8AC3E}">
        <p14:creationId xmlns:p14="http://schemas.microsoft.com/office/powerpoint/2010/main" val="348226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B3B2CB9-0F05-4CA3-B77A-736A9A39B468}" type="datetimeFigureOut">
              <a:rPr lang="nl-NL" smtClean="0"/>
              <a:t>5-7-2017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211123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3B2CB9-0F05-4CA3-B77A-736A9A39B468}" type="datetimeFigureOut">
              <a:rPr lang="nl-NL" smtClean="0"/>
              <a:t>5-7-2017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242518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3B2CB9-0F05-4CA3-B77A-736A9A39B468}" type="datetimeFigureOut">
              <a:rPr lang="nl-NL" smtClean="0"/>
              <a:t>5-7-2017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88890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3B2CB9-0F05-4CA3-B77A-736A9A39B468}" type="datetimeFigureOut">
              <a:rPr lang="nl-NL" smtClean="0"/>
              <a:t>5-7-2017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94985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B3B2CB9-0F05-4CA3-B77A-736A9A39B468}" type="datetimeFigureOut">
              <a:rPr lang="nl-NL" smtClean="0"/>
              <a:t>5-7-2017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416951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B3B2CB9-0F05-4CA3-B77A-736A9A39B468}" type="datetimeFigureOut">
              <a:rPr lang="nl-NL" smtClean="0"/>
              <a:t>5-7-2017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20727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B3B2CB9-0F05-4CA3-B77A-736A9A39B468}" type="datetimeFigureOut">
              <a:rPr lang="nl-NL" smtClean="0"/>
              <a:t>5-7-2017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142298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B3B2CB9-0F05-4CA3-B77A-736A9A39B468}" type="datetimeFigureOut">
              <a:rPr lang="nl-NL" smtClean="0"/>
              <a:t>5-7-2017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137667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B3B2CB9-0F05-4CA3-B77A-736A9A39B468}" type="datetimeFigureOut">
              <a:rPr lang="nl-NL" smtClean="0"/>
              <a:t>5-7-2017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19420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B3B2CB9-0F05-4CA3-B77A-736A9A39B468}" type="datetimeFigureOut">
              <a:rPr lang="nl-NL" smtClean="0"/>
              <a:t>5-7-2017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169255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B3B2CB9-0F05-4CA3-B77A-736A9A39B468}" type="datetimeFigureOut">
              <a:rPr lang="nl-NL" smtClean="0"/>
              <a:t>5-7-2017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968423B-FC03-48B5-B05D-381DD18FFD3E}" type="slidenum">
              <a:rPr lang="nl-NL" smtClean="0"/>
              <a:t>‹nr.›</a:t>
            </a:fld>
            <a:endParaRPr lang="nl-NL"/>
          </a:p>
        </p:txBody>
      </p:sp>
    </p:spTree>
    <p:extLst>
      <p:ext uri="{BB962C8B-B14F-4D97-AF65-F5344CB8AC3E}">
        <p14:creationId xmlns:p14="http://schemas.microsoft.com/office/powerpoint/2010/main" val="143061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B2CB9-0F05-4CA3-B77A-736A9A39B468}" type="datetimeFigureOut">
              <a:rPr lang="nl-NL" smtClean="0"/>
              <a:t>5-7-2017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8423B-FC03-48B5-B05D-381DD18FFD3E}" type="slidenum">
              <a:rPr lang="nl-NL" smtClean="0"/>
              <a:t>‹nr.›</a:t>
            </a:fld>
            <a:endParaRPr lang="nl-NL"/>
          </a:p>
        </p:txBody>
      </p:sp>
    </p:spTree>
    <p:extLst>
      <p:ext uri="{BB962C8B-B14F-4D97-AF65-F5344CB8AC3E}">
        <p14:creationId xmlns:p14="http://schemas.microsoft.com/office/powerpoint/2010/main" val="1574950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edgie.nl/slimshopp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edgie.nl/"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evion.bbvms.com/p/devion_slimmer_shoppen/c/2321774.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2" name="Titel 1"/>
          <p:cNvSpPr>
            <a:spLocks noGrp="1"/>
          </p:cNvSpPr>
          <p:nvPr>
            <p:ph type="title"/>
          </p:nvPr>
        </p:nvSpPr>
        <p:spPr>
          <a:xfrm>
            <a:off x="457200" y="260648"/>
            <a:ext cx="8229600" cy="1143000"/>
          </a:xfrm>
          <a:noFill/>
        </p:spPr>
        <p:txBody>
          <a:bodyPr>
            <a:normAutofit fontScale="90000"/>
          </a:bodyPr>
          <a:lstStyle/>
          <a:p>
            <a:br>
              <a:rPr lang="nl-NL" dirty="0"/>
            </a:br>
            <a:br>
              <a:rPr lang="nl-NL" dirty="0"/>
            </a:br>
            <a:r>
              <a:rPr lang="nl-NL" dirty="0"/>
              <a:t>Workshop Slim Shoppen</a:t>
            </a:r>
            <a:br>
              <a:rPr lang="nl-NL" dirty="0"/>
            </a:br>
            <a:br>
              <a:rPr lang="nl-NL" dirty="0"/>
            </a:br>
            <a:endParaRPr lang="nl-NL"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776445"/>
            <a:ext cx="5362575" cy="4229100"/>
          </a:xfrm>
          <a:prstGeom prst="rect">
            <a:avLst/>
          </a:prstGeom>
        </p:spPr>
      </p:pic>
    </p:spTree>
    <p:extLst>
      <p:ext uri="{BB962C8B-B14F-4D97-AF65-F5344CB8AC3E}">
        <p14:creationId xmlns:p14="http://schemas.microsoft.com/office/powerpoint/2010/main" val="396200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10" name="Rectangle 9"/>
          <p:cNvSpPr/>
          <p:nvPr/>
        </p:nvSpPr>
        <p:spPr>
          <a:xfrm>
            <a:off x="272062" y="3436764"/>
            <a:ext cx="8764433" cy="15764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457200" y="1988841"/>
            <a:ext cx="8229600" cy="1368151"/>
          </a:xfrm>
        </p:spPr>
        <p:txBody>
          <a:bodyPr>
            <a:normAutofit/>
          </a:bodyPr>
          <a:lstStyle/>
          <a:p>
            <a:pPr marL="0" indent="0">
              <a:buNone/>
            </a:pPr>
            <a:endParaRPr lang="nl-NL" dirty="0"/>
          </a:p>
          <a:p>
            <a:pPr marL="0" indent="0">
              <a:buNone/>
            </a:pPr>
            <a:r>
              <a:rPr lang="nl-NL" sz="2000" dirty="0"/>
              <a:t>A) Macht, Vrijheid en Ondernemen; ondernemen zoals jij dat wilt</a:t>
            </a:r>
          </a:p>
        </p:txBody>
      </p:sp>
      <p:sp>
        <p:nvSpPr>
          <p:cNvPr id="2" name="Titel 1"/>
          <p:cNvSpPr>
            <a:spLocks noGrp="1"/>
          </p:cNvSpPr>
          <p:nvPr>
            <p:ph type="title"/>
          </p:nvPr>
        </p:nvSpPr>
        <p:spPr>
          <a:xfrm>
            <a:off x="539552" y="260648"/>
            <a:ext cx="8229600" cy="1296144"/>
          </a:xfrm>
          <a:noFill/>
        </p:spPr>
        <p:txBody>
          <a:bodyPr/>
          <a:lstStyle/>
          <a:p>
            <a:r>
              <a:rPr lang="nl-NL" dirty="0"/>
              <a:t>Quiz: Wat is MVO?</a:t>
            </a:r>
          </a:p>
        </p:txBody>
      </p:sp>
      <p:sp>
        <p:nvSpPr>
          <p:cNvPr id="6" name="Tijdelijke aanduiding voor inhoud 2"/>
          <p:cNvSpPr txBox="1">
            <a:spLocks/>
          </p:cNvSpPr>
          <p:nvPr/>
        </p:nvSpPr>
        <p:spPr>
          <a:xfrm>
            <a:off x="457200" y="3140968"/>
            <a:ext cx="822960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a:p>
            <a:pPr marL="0" indent="0">
              <a:buFont typeface="Arial" pitchFamily="34" charset="0"/>
              <a:buNone/>
            </a:pPr>
            <a:r>
              <a:rPr lang="nl-NL" sz="2000" dirty="0"/>
              <a:t>B) Maatschappelijk Verantwoord Ondernemen; ondernemen met aandacht voor mens en milieu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180" y="2057373"/>
            <a:ext cx="811205" cy="122761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228" y="3633785"/>
            <a:ext cx="721924" cy="1268760"/>
          </a:xfrm>
          <a:prstGeom prst="rect">
            <a:avLst/>
          </a:prstGeom>
        </p:spPr>
      </p:pic>
    </p:spTree>
    <p:extLst>
      <p:ext uri="{BB962C8B-B14F-4D97-AF65-F5344CB8AC3E}">
        <p14:creationId xmlns:p14="http://schemas.microsoft.com/office/powerpoint/2010/main" val="197847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10" name="Rectangle 9"/>
          <p:cNvSpPr/>
          <p:nvPr/>
        </p:nvSpPr>
        <p:spPr>
          <a:xfrm>
            <a:off x="272062" y="1996604"/>
            <a:ext cx="8764433" cy="15764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457200" y="1988841"/>
            <a:ext cx="8229600" cy="1368151"/>
          </a:xfrm>
        </p:spPr>
        <p:txBody>
          <a:bodyPr>
            <a:normAutofit/>
          </a:bodyPr>
          <a:lstStyle/>
          <a:p>
            <a:pPr marL="0" indent="0">
              <a:buNone/>
            </a:pPr>
            <a:endParaRPr lang="nl-NL" dirty="0"/>
          </a:p>
          <a:p>
            <a:pPr marL="0" indent="0">
              <a:buNone/>
            </a:pPr>
            <a:r>
              <a:rPr lang="nl-NL" sz="2000" dirty="0"/>
              <a:t>A) Op een natuurlijke manier gemaakt</a:t>
            </a:r>
          </a:p>
        </p:txBody>
      </p:sp>
      <p:sp>
        <p:nvSpPr>
          <p:cNvPr id="2" name="Titel 1"/>
          <p:cNvSpPr>
            <a:spLocks noGrp="1"/>
          </p:cNvSpPr>
          <p:nvPr>
            <p:ph type="title"/>
          </p:nvPr>
        </p:nvSpPr>
        <p:spPr>
          <a:xfrm>
            <a:off x="539552" y="260648"/>
            <a:ext cx="8229600" cy="1296144"/>
          </a:xfrm>
          <a:noFill/>
        </p:spPr>
        <p:txBody>
          <a:bodyPr/>
          <a:lstStyle/>
          <a:p>
            <a:r>
              <a:rPr lang="nl-NL" dirty="0"/>
              <a:t>Quiz: Wat is biologisch?</a:t>
            </a:r>
          </a:p>
        </p:txBody>
      </p:sp>
      <p:sp>
        <p:nvSpPr>
          <p:cNvPr id="6" name="Tijdelijke aanduiding voor inhoud 2"/>
          <p:cNvSpPr txBox="1">
            <a:spLocks/>
          </p:cNvSpPr>
          <p:nvPr/>
        </p:nvSpPr>
        <p:spPr>
          <a:xfrm>
            <a:off x="457200" y="3140968"/>
            <a:ext cx="822960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a:p>
            <a:pPr marL="0" indent="0">
              <a:buNone/>
            </a:pPr>
            <a:r>
              <a:rPr lang="nl-NL" sz="2000" dirty="0"/>
              <a:t>B) Door een bioloog gemaakt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180" y="2057373"/>
            <a:ext cx="811205" cy="122761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228" y="3633785"/>
            <a:ext cx="721924" cy="1268760"/>
          </a:xfrm>
          <a:prstGeom prst="rect">
            <a:avLst/>
          </a:prstGeom>
        </p:spPr>
      </p:pic>
    </p:spTree>
    <p:extLst>
      <p:ext uri="{BB962C8B-B14F-4D97-AF65-F5344CB8AC3E}">
        <p14:creationId xmlns:p14="http://schemas.microsoft.com/office/powerpoint/2010/main" val="6230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0"/>
            <a:ext cx="8229600" cy="4536503"/>
          </a:xfrm>
        </p:spPr>
        <p:txBody>
          <a:bodyPr>
            <a:normAutofit/>
          </a:bodyPr>
          <a:lstStyle/>
          <a:p>
            <a:pPr>
              <a:lnSpc>
                <a:spcPct val="150000"/>
              </a:lnSpc>
            </a:pPr>
            <a:r>
              <a:rPr lang="nl-NL" dirty="0"/>
              <a:t>Stap 1: Wensenlijst</a:t>
            </a:r>
          </a:p>
          <a:p>
            <a:pPr>
              <a:lnSpc>
                <a:spcPct val="150000"/>
              </a:lnSpc>
            </a:pPr>
            <a:r>
              <a:rPr lang="nl-NL" dirty="0"/>
              <a:t>Stap 2: Browsen en vergelijken</a:t>
            </a:r>
          </a:p>
          <a:p>
            <a:pPr>
              <a:lnSpc>
                <a:spcPct val="150000"/>
              </a:lnSpc>
            </a:pPr>
            <a:r>
              <a:rPr lang="nl-NL" dirty="0"/>
              <a:t>Stap 3: Selecteren en onderhandelen</a:t>
            </a:r>
          </a:p>
          <a:p>
            <a:pPr>
              <a:lnSpc>
                <a:spcPct val="150000"/>
              </a:lnSpc>
            </a:pPr>
            <a:r>
              <a:rPr lang="nl-NL" dirty="0"/>
              <a:t>Stap 4: Kopen en checken</a:t>
            </a:r>
          </a:p>
          <a:p>
            <a:pPr>
              <a:lnSpc>
                <a:spcPct val="150000"/>
              </a:lnSpc>
            </a:pPr>
            <a:r>
              <a:rPr lang="nl-NL" dirty="0"/>
              <a:t>Stap 5: Evalueren</a:t>
            </a:r>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Wie kent de 5 stappen nog?</a:t>
            </a:r>
          </a:p>
        </p:txBody>
      </p:sp>
    </p:spTree>
    <p:extLst>
      <p:ext uri="{BB962C8B-B14F-4D97-AF65-F5344CB8AC3E}">
        <p14:creationId xmlns:p14="http://schemas.microsoft.com/office/powerpoint/2010/main" val="14449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720079"/>
          </a:xfrm>
        </p:spPr>
        <p:txBody>
          <a:bodyPr>
            <a:normAutofit/>
          </a:bodyPr>
          <a:lstStyle/>
          <a:p>
            <a:pPr marL="0" indent="0" algn="ctr">
              <a:buNone/>
            </a:pPr>
            <a:r>
              <a:rPr lang="nl-NL" dirty="0">
                <a:hlinkClick r:id="rId4"/>
              </a:rPr>
              <a:t>www.edgie.nl/slimshoppen</a:t>
            </a:r>
            <a:endParaRPr lang="nl-NL" dirty="0"/>
          </a:p>
          <a:p>
            <a:pPr marL="1828800" lvl="4" indent="0" algn="ctr">
              <a:buNone/>
            </a:pPr>
            <a:endParaRPr lang="nl-NL" sz="1200" dirty="0"/>
          </a:p>
          <a:p>
            <a:pPr marL="1828800" lvl="4" indent="0" algn="ctr">
              <a:buNone/>
            </a:pPr>
            <a:endParaRPr lang="nl-NL" dirty="0"/>
          </a:p>
          <a:p>
            <a:pPr marL="0" indent="0" algn="ctr">
              <a:buNone/>
            </a:pPr>
            <a:endParaRPr lang="nl-NL" dirty="0"/>
          </a:p>
          <a:p>
            <a:pPr algn="ctr"/>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Aan de slag!</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394" y="2294720"/>
            <a:ext cx="5438902" cy="4806688"/>
          </a:xfrm>
          <a:prstGeom prst="rect">
            <a:avLst/>
          </a:prstGeom>
        </p:spPr>
      </p:pic>
    </p:spTree>
    <p:extLst>
      <p:ext uri="{BB962C8B-B14F-4D97-AF65-F5344CB8AC3E}">
        <p14:creationId xmlns:p14="http://schemas.microsoft.com/office/powerpoint/2010/main" val="214919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1828800" lvl="4" indent="0">
              <a:buNone/>
            </a:pPr>
            <a:endParaRPr lang="nl-NL" sz="1200" dirty="0"/>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Ga jij de uitdaging aan?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133" y="1916845"/>
            <a:ext cx="7302267" cy="3888419"/>
          </a:xfrm>
          <a:prstGeom prst="rect">
            <a:avLst/>
          </a:prstGeom>
        </p:spPr>
      </p:pic>
    </p:spTree>
    <p:extLst>
      <p:ext uri="{BB962C8B-B14F-4D97-AF65-F5344CB8AC3E}">
        <p14:creationId xmlns:p14="http://schemas.microsoft.com/office/powerpoint/2010/main" val="227765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1828800" lvl="4" indent="0">
              <a:buNone/>
            </a:pPr>
            <a:endParaRPr lang="nl-NL" sz="1200" dirty="0"/>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Wat is de opdracht?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772816"/>
            <a:ext cx="4992238" cy="4918977"/>
          </a:xfrm>
          <a:prstGeom prst="rect">
            <a:avLst/>
          </a:prstGeom>
        </p:spPr>
      </p:pic>
    </p:spTree>
    <p:extLst>
      <p:ext uri="{BB962C8B-B14F-4D97-AF65-F5344CB8AC3E}">
        <p14:creationId xmlns:p14="http://schemas.microsoft.com/office/powerpoint/2010/main" val="392354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1828800" lvl="4" indent="0">
              <a:buNone/>
            </a:pPr>
            <a:endParaRPr lang="nl-NL" sz="1200" dirty="0"/>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Wat zijn de wensen?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72" y="1840478"/>
            <a:ext cx="6320176" cy="4716944"/>
          </a:xfrm>
          <a:prstGeom prst="rect">
            <a:avLst/>
          </a:prstGeom>
        </p:spPr>
      </p:pic>
    </p:spTree>
    <p:extLst>
      <p:ext uri="{BB962C8B-B14F-4D97-AF65-F5344CB8AC3E}">
        <p14:creationId xmlns:p14="http://schemas.microsoft.com/office/powerpoint/2010/main" val="183410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1828800" lvl="4" indent="0">
              <a:buNone/>
            </a:pPr>
            <a:endParaRPr lang="nl-NL" sz="1200" dirty="0"/>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Ken jij dit woord?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561" y="1692354"/>
            <a:ext cx="5028623" cy="5112961"/>
          </a:xfrm>
          <a:prstGeom prst="rect">
            <a:avLst/>
          </a:prstGeom>
        </p:spPr>
      </p:pic>
    </p:spTree>
    <p:extLst>
      <p:ext uri="{BB962C8B-B14F-4D97-AF65-F5344CB8AC3E}">
        <p14:creationId xmlns:p14="http://schemas.microsoft.com/office/powerpoint/2010/main" val="242026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1828800" lvl="4" indent="0">
              <a:buNone/>
            </a:pPr>
            <a:endParaRPr lang="nl-NL" sz="1200" dirty="0"/>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Naar de webshop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794" y="1713783"/>
            <a:ext cx="4812206" cy="2098405"/>
          </a:xfrm>
          <a:prstGeom prst="rect">
            <a:avLst/>
          </a:prstGeom>
        </p:spPr>
      </p:pic>
      <p:pic>
        <p:nvPicPr>
          <p:cNvPr id="7" name="Picture 6"/>
          <p:cNvPicPr>
            <a:picLocks noChangeAspect="1"/>
          </p:cNvPicPr>
          <p:nvPr/>
        </p:nvPicPr>
        <p:blipFill>
          <a:blip r:embed="rId5"/>
          <a:stretch>
            <a:fillRect/>
          </a:stretch>
        </p:blipFill>
        <p:spPr>
          <a:xfrm>
            <a:off x="179512" y="3369967"/>
            <a:ext cx="4236187" cy="3370772"/>
          </a:xfrm>
          <a:prstGeom prst="rect">
            <a:avLst/>
          </a:prstGeom>
        </p:spPr>
      </p:pic>
      <p:cxnSp>
        <p:nvCxnSpPr>
          <p:cNvPr id="9" name="Straight Arrow Connector 8"/>
          <p:cNvCxnSpPr/>
          <p:nvPr/>
        </p:nvCxnSpPr>
        <p:spPr>
          <a:xfrm flipH="1">
            <a:off x="4139952" y="2762985"/>
            <a:ext cx="1558031" cy="12061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08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0" indent="0">
              <a:buNone/>
            </a:pPr>
            <a:endParaRPr lang="nl-NL" dirty="0"/>
          </a:p>
          <a:p>
            <a:pPr marL="1828800" lvl="4" indent="0">
              <a:buNone/>
            </a:pPr>
            <a:endParaRPr lang="nl-NL" sz="1200" dirty="0"/>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Vul je werkblad in</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085" y="1658408"/>
            <a:ext cx="3654051" cy="5156452"/>
          </a:xfrm>
          <a:prstGeom prst="rect">
            <a:avLst/>
          </a:prstGeom>
        </p:spPr>
      </p:pic>
    </p:spTree>
    <p:extLst>
      <p:ext uri="{BB962C8B-B14F-4D97-AF65-F5344CB8AC3E}">
        <p14:creationId xmlns:p14="http://schemas.microsoft.com/office/powerpoint/2010/main" val="312346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fontScale="70000" lnSpcReduction="20000"/>
          </a:bodyPr>
          <a:lstStyle/>
          <a:p>
            <a:endParaRPr lang="nl-NL" dirty="0"/>
          </a:p>
          <a:p>
            <a:r>
              <a:rPr lang="nl-NL" dirty="0"/>
              <a:t>Test: Wat voor Shoptype ben jij?</a:t>
            </a:r>
          </a:p>
          <a:p>
            <a:endParaRPr lang="nl-NL" dirty="0"/>
          </a:p>
          <a:p>
            <a:r>
              <a:rPr lang="nl-NL" dirty="0"/>
              <a:t>Film: In 5-stappen een Slimme Shopper</a:t>
            </a:r>
          </a:p>
          <a:p>
            <a:endParaRPr lang="nl-NL" dirty="0"/>
          </a:p>
          <a:p>
            <a:r>
              <a:rPr lang="nl-NL" dirty="0"/>
              <a:t>Oefening: Herken de keurmerken</a:t>
            </a:r>
          </a:p>
          <a:p>
            <a:endParaRPr lang="nl-NL" dirty="0"/>
          </a:p>
          <a:p>
            <a:r>
              <a:rPr lang="nl-NL" dirty="0"/>
              <a:t>Quiz: Wat is…? </a:t>
            </a:r>
          </a:p>
          <a:p>
            <a:endParaRPr lang="nl-NL" dirty="0"/>
          </a:p>
          <a:p>
            <a:r>
              <a:rPr lang="nl-NL" dirty="0"/>
              <a:t>Uitdaging: Ben jij een Slimme Shopper?</a:t>
            </a:r>
          </a:p>
          <a:p>
            <a:endParaRPr lang="nl-NL" dirty="0"/>
          </a:p>
          <a:p>
            <a:pPr marL="0" indent="0">
              <a:buNone/>
            </a:pPr>
            <a:r>
              <a:rPr lang="nl-NL" dirty="0"/>
              <a:t>						</a:t>
            </a:r>
          </a:p>
        </p:txBody>
      </p:sp>
      <p:sp>
        <p:nvSpPr>
          <p:cNvPr id="2" name="Titel 1"/>
          <p:cNvSpPr>
            <a:spLocks noGrp="1"/>
          </p:cNvSpPr>
          <p:nvPr>
            <p:ph type="title"/>
          </p:nvPr>
        </p:nvSpPr>
        <p:spPr>
          <a:xfrm>
            <a:off x="539552" y="260648"/>
            <a:ext cx="8229600" cy="1296144"/>
          </a:xfrm>
          <a:noFill/>
        </p:spPr>
        <p:txBody>
          <a:bodyPr/>
          <a:lstStyle/>
          <a:p>
            <a:r>
              <a:rPr lang="nl-NL" dirty="0"/>
              <a:t>Wat gaan we doen?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16" y="1986930"/>
            <a:ext cx="316160" cy="3161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2636912"/>
            <a:ext cx="361950" cy="3619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3302805"/>
            <a:ext cx="361950" cy="3619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3974403"/>
            <a:ext cx="361950" cy="36195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4653136"/>
            <a:ext cx="361950" cy="361950"/>
          </a:xfrm>
          <a:prstGeom prst="rect">
            <a:avLst/>
          </a:prstGeom>
        </p:spPr>
      </p:pic>
    </p:spTree>
    <p:extLst>
      <p:ext uri="{BB962C8B-B14F-4D97-AF65-F5344CB8AC3E}">
        <p14:creationId xmlns:p14="http://schemas.microsoft.com/office/powerpoint/2010/main" val="2982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539552" y="2204864"/>
            <a:ext cx="8229600" cy="4248472"/>
          </a:xfrm>
        </p:spPr>
        <p:txBody>
          <a:bodyPr>
            <a:normAutofit fontScale="85000" lnSpcReduction="20000"/>
          </a:bodyPr>
          <a:lstStyle/>
          <a:p>
            <a:pPr>
              <a:lnSpc>
                <a:spcPct val="220000"/>
              </a:lnSpc>
            </a:pPr>
            <a:r>
              <a:rPr lang="nl-NL" dirty="0"/>
              <a:t>Volg de 4 stappen </a:t>
            </a:r>
          </a:p>
          <a:p>
            <a:pPr>
              <a:lnSpc>
                <a:spcPct val="220000"/>
              </a:lnSpc>
            </a:pPr>
            <a:r>
              <a:rPr lang="nl-NL" dirty="0"/>
              <a:t>Vul de antwoorden in op je werkblad</a:t>
            </a:r>
          </a:p>
          <a:p>
            <a:pPr>
              <a:lnSpc>
                <a:spcPct val="220000"/>
              </a:lnSpc>
            </a:pPr>
            <a:r>
              <a:rPr lang="nl-NL" dirty="0"/>
              <a:t>Je hebt hiervoor 15 minuten</a:t>
            </a:r>
          </a:p>
          <a:p>
            <a:pPr>
              <a:lnSpc>
                <a:spcPct val="150000"/>
              </a:lnSpc>
            </a:pPr>
            <a:endParaRPr lang="nl-NL" sz="1200" dirty="0"/>
          </a:p>
          <a:p>
            <a:pPr marL="0" indent="0">
              <a:lnSpc>
                <a:spcPct val="150000"/>
              </a:lnSpc>
              <a:buNone/>
            </a:pPr>
            <a:r>
              <a:rPr lang="nl-NL" dirty="0"/>
              <a:t>			</a:t>
            </a:r>
          </a:p>
          <a:p>
            <a:pPr marL="0" indent="0">
              <a:lnSpc>
                <a:spcPct val="150000"/>
              </a:lnSpc>
              <a:buNone/>
            </a:pPr>
            <a:r>
              <a:rPr lang="nl-NL" dirty="0"/>
              <a:t>			Succes!</a:t>
            </a:r>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Shop slim!</a:t>
            </a:r>
          </a:p>
        </p:txBody>
      </p:sp>
    </p:spTree>
    <p:extLst>
      <p:ext uri="{BB962C8B-B14F-4D97-AF65-F5344CB8AC3E}">
        <p14:creationId xmlns:p14="http://schemas.microsoft.com/office/powerpoint/2010/main" val="3640103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528513" y="1730729"/>
            <a:ext cx="8229600" cy="4248472"/>
          </a:xfrm>
        </p:spPr>
        <p:txBody>
          <a:bodyPr>
            <a:normAutofit/>
          </a:bodyPr>
          <a:lstStyle/>
          <a:p>
            <a:r>
              <a:rPr lang="nl-NL" dirty="0"/>
              <a:t>Voorbeeldbrieven: </a:t>
            </a:r>
          </a:p>
          <a:p>
            <a:pPr marL="457200" lvl="1" indent="0">
              <a:buNone/>
            </a:pPr>
            <a:r>
              <a:rPr lang="nl-NL" dirty="0"/>
              <a:t>	consuwijzer.nl</a:t>
            </a:r>
          </a:p>
          <a:p>
            <a:endParaRPr lang="nl-NL" dirty="0"/>
          </a:p>
          <a:p>
            <a:endParaRPr lang="nl-NL" dirty="0"/>
          </a:p>
          <a:p>
            <a:r>
              <a:rPr lang="nl-NL" dirty="0"/>
              <a:t>Klacht indienen: </a:t>
            </a:r>
          </a:p>
          <a:p>
            <a:pPr marL="457200" lvl="1" indent="0">
              <a:buNone/>
            </a:pPr>
            <a:r>
              <a:rPr lang="nl-NL" dirty="0"/>
              <a:t>	degeschillencommissie.nl</a:t>
            </a:r>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Klacht indienen?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336" y="4149080"/>
            <a:ext cx="1702048" cy="13275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336" y="1916832"/>
            <a:ext cx="1702048" cy="1308686"/>
          </a:xfrm>
          <a:prstGeom prst="rect">
            <a:avLst/>
          </a:prstGeom>
        </p:spPr>
      </p:pic>
    </p:spTree>
    <p:extLst>
      <p:ext uri="{BB962C8B-B14F-4D97-AF65-F5344CB8AC3E}">
        <p14:creationId xmlns:p14="http://schemas.microsoft.com/office/powerpoint/2010/main" val="423149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944279"/>
            <a:ext cx="8229600" cy="518465"/>
          </a:xfrm>
        </p:spPr>
        <p:txBody>
          <a:bodyPr>
            <a:normAutofit/>
          </a:bodyPr>
          <a:lstStyle/>
          <a:p>
            <a:pPr marL="457200" lvl="1" indent="0" algn="ctr">
              <a:buNone/>
            </a:pPr>
            <a:r>
              <a:rPr lang="nl-NL" dirty="0"/>
              <a:t>Ben je tevreden over je keuze?</a:t>
            </a:r>
          </a:p>
        </p:txBody>
      </p:sp>
      <p:sp>
        <p:nvSpPr>
          <p:cNvPr id="2" name="Titel 1"/>
          <p:cNvSpPr>
            <a:spLocks noGrp="1"/>
          </p:cNvSpPr>
          <p:nvPr>
            <p:ph type="title"/>
          </p:nvPr>
        </p:nvSpPr>
        <p:spPr>
          <a:xfrm>
            <a:off x="539552" y="260648"/>
            <a:ext cx="8229600" cy="1296144"/>
          </a:xfrm>
          <a:noFill/>
        </p:spPr>
        <p:txBody>
          <a:bodyPr>
            <a:normAutofit/>
          </a:bodyPr>
          <a:lstStyle/>
          <a:p>
            <a:r>
              <a:rPr lang="nl-NL" dirty="0"/>
              <a:t>Evalueer je aankoop</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35" y="4653136"/>
            <a:ext cx="654621" cy="6871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222" y="2941425"/>
            <a:ext cx="654621" cy="687120"/>
          </a:xfrm>
          <a:prstGeom prst="rect">
            <a:avLst/>
          </a:prstGeom>
        </p:spPr>
      </p:pic>
      <p:sp>
        <p:nvSpPr>
          <p:cNvPr id="7" name="TextBox 6"/>
          <p:cNvSpPr txBox="1"/>
          <p:nvPr/>
        </p:nvSpPr>
        <p:spPr>
          <a:xfrm>
            <a:off x="1547664" y="3148470"/>
            <a:ext cx="1107996" cy="461665"/>
          </a:xfrm>
          <a:prstGeom prst="rect">
            <a:avLst/>
          </a:prstGeom>
          <a:noFill/>
        </p:spPr>
        <p:txBody>
          <a:bodyPr wrap="none" rtlCol="0">
            <a:spAutoFit/>
          </a:bodyPr>
          <a:lstStyle/>
          <a:p>
            <a:pPr marL="0" lvl="1"/>
            <a:r>
              <a:rPr lang="nl-NL" sz="2400" dirty="0"/>
              <a:t>Ja?	</a:t>
            </a:r>
            <a:endParaRPr lang="nl-NL" dirty="0"/>
          </a:p>
        </p:txBody>
      </p:sp>
      <p:sp>
        <p:nvSpPr>
          <p:cNvPr id="10" name="TextBox 9"/>
          <p:cNvSpPr txBox="1"/>
          <p:nvPr/>
        </p:nvSpPr>
        <p:spPr>
          <a:xfrm>
            <a:off x="2483768" y="3148469"/>
            <a:ext cx="3698448" cy="461665"/>
          </a:xfrm>
          <a:prstGeom prst="rect">
            <a:avLst/>
          </a:prstGeom>
          <a:noFill/>
        </p:spPr>
        <p:txBody>
          <a:bodyPr wrap="none" rtlCol="0">
            <a:spAutoFit/>
          </a:bodyPr>
          <a:lstStyle/>
          <a:p>
            <a:pPr marL="342900" lvl="1" indent="-342900">
              <a:buFont typeface="Arial" panose="020B0604020202020204" pitchFamily="34" charset="0"/>
              <a:buChar char="•"/>
            </a:pPr>
            <a:r>
              <a:rPr lang="nl-NL" sz="2400" dirty="0"/>
              <a:t>Geniet van je aankoop!</a:t>
            </a:r>
          </a:p>
        </p:txBody>
      </p:sp>
      <p:sp>
        <p:nvSpPr>
          <p:cNvPr id="11" name="TextBox 10"/>
          <p:cNvSpPr txBox="1"/>
          <p:nvPr/>
        </p:nvSpPr>
        <p:spPr>
          <a:xfrm>
            <a:off x="1547664" y="4610745"/>
            <a:ext cx="922047" cy="461665"/>
          </a:xfrm>
          <a:prstGeom prst="rect">
            <a:avLst/>
          </a:prstGeom>
          <a:noFill/>
        </p:spPr>
        <p:txBody>
          <a:bodyPr wrap="none" rtlCol="0">
            <a:spAutoFit/>
          </a:bodyPr>
          <a:lstStyle/>
          <a:p>
            <a:r>
              <a:rPr lang="nl-NL" sz="2400" dirty="0"/>
              <a:t>Nee?</a:t>
            </a:r>
          </a:p>
        </p:txBody>
      </p:sp>
      <p:sp>
        <p:nvSpPr>
          <p:cNvPr id="12" name="TextBox 11"/>
          <p:cNvSpPr txBox="1"/>
          <p:nvPr/>
        </p:nvSpPr>
        <p:spPr>
          <a:xfrm>
            <a:off x="2483768" y="4611337"/>
            <a:ext cx="6477864" cy="461665"/>
          </a:xfrm>
          <a:prstGeom prst="rect">
            <a:avLst/>
          </a:prstGeom>
          <a:noFill/>
        </p:spPr>
        <p:txBody>
          <a:bodyPr wrap="none" rtlCol="0">
            <a:spAutoFit/>
          </a:bodyPr>
          <a:lstStyle/>
          <a:p>
            <a:pPr marL="342900" lvl="1" indent="-342900">
              <a:buFont typeface="Arial" panose="020B0604020202020204" pitchFamily="34" charset="0"/>
              <a:buChar char="•"/>
            </a:pPr>
            <a:r>
              <a:rPr lang="nl-NL" sz="2400" dirty="0"/>
              <a:t>Wat zou je de volgende keer anders doen? </a:t>
            </a:r>
          </a:p>
        </p:txBody>
      </p:sp>
    </p:spTree>
    <p:extLst>
      <p:ext uri="{BB962C8B-B14F-4D97-AF65-F5344CB8AC3E}">
        <p14:creationId xmlns:p14="http://schemas.microsoft.com/office/powerpoint/2010/main" val="194685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0" indent="0">
              <a:buNone/>
            </a:pPr>
            <a:endParaRPr lang="nl-NL" dirty="0"/>
          </a:p>
          <a:p>
            <a:pPr>
              <a:buFontTx/>
              <a:buChar char="-"/>
            </a:pPr>
            <a:r>
              <a:rPr lang="nl-NL" dirty="0"/>
              <a:t>Wat vond ik ervan?</a:t>
            </a:r>
          </a:p>
          <a:p>
            <a:pPr marL="0" indent="0">
              <a:buNone/>
            </a:pPr>
            <a:endParaRPr lang="nl-NL" dirty="0"/>
          </a:p>
          <a:p>
            <a:pPr>
              <a:buFontTx/>
              <a:buChar char="-"/>
            </a:pPr>
            <a:r>
              <a:rPr lang="nl-NL" dirty="0"/>
              <a:t>Wat heb ik geleerd?</a:t>
            </a:r>
          </a:p>
          <a:p>
            <a:pPr>
              <a:buFontTx/>
              <a:buChar char="-"/>
            </a:pPr>
            <a:endParaRPr lang="nl-NL" dirty="0"/>
          </a:p>
          <a:p>
            <a:pPr>
              <a:buFontTx/>
              <a:buChar char="-"/>
            </a:pPr>
            <a:r>
              <a:rPr lang="nl-NL" dirty="0"/>
              <a:t>Wat ga ik vanaf nu anders doen?</a:t>
            </a:r>
          </a:p>
          <a:p>
            <a:pPr>
              <a:buFontTx/>
              <a:buChar char="-"/>
            </a:pPr>
            <a:endParaRPr lang="nl-NL" dirty="0"/>
          </a:p>
          <a:p>
            <a:pPr marL="0" indent="0">
              <a:buNone/>
            </a:pPr>
            <a:endParaRPr lang="nl-NL" dirty="0"/>
          </a:p>
        </p:txBody>
      </p:sp>
      <p:sp>
        <p:nvSpPr>
          <p:cNvPr id="2" name="Titel 1"/>
          <p:cNvSpPr>
            <a:spLocks noGrp="1"/>
          </p:cNvSpPr>
          <p:nvPr>
            <p:ph type="title"/>
          </p:nvPr>
        </p:nvSpPr>
        <p:spPr>
          <a:xfrm>
            <a:off x="457200" y="260648"/>
            <a:ext cx="8229600" cy="1296144"/>
          </a:xfrm>
          <a:noFill/>
        </p:spPr>
        <p:txBody>
          <a:bodyPr>
            <a:normAutofit fontScale="90000"/>
          </a:bodyPr>
          <a:lstStyle/>
          <a:p>
            <a:r>
              <a:rPr lang="nl-NL" dirty="0"/>
              <a:t>Wat heb ik vandaag geleerd bij Slim Shoppen?</a:t>
            </a:r>
          </a:p>
        </p:txBody>
      </p:sp>
    </p:spTree>
    <p:extLst>
      <p:ext uri="{BB962C8B-B14F-4D97-AF65-F5344CB8AC3E}">
        <p14:creationId xmlns:p14="http://schemas.microsoft.com/office/powerpoint/2010/main" val="83488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4221088"/>
            <a:ext cx="5256584" cy="2226945"/>
          </a:xfrm>
          <a:prstGeom prst="rect">
            <a:avLst/>
          </a:prstGeom>
          <a:noFill/>
        </p:spPr>
      </p:pic>
      <p:sp>
        <p:nvSpPr>
          <p:cNvPr id="3" name="Tijdelijke aanduiding voor inhoud 2"/>
          <p:cNvSpPr>
            <a:spLocks noGrp="1"/>
          </p:cNvSpPr>
          <p:nvPr>
            <p:ph idx="1"/>
          </p:nvPr>
        </p:nvSpPr>
        <p:spPr>
          <a:xfrm>
            <a:off x="1670992" y="2208359"/>
            <a:ext cx="5925344" cy="1940721"/>
          </a:xfrm>
          <a:solidFill>
            <a:schemeClr val="bg1"/>
          </a:solidFill>
        </p:spPr>
        <p:txBody>
          <a:bodyPr>
            <a:normAutofit/>
          </a:bodyPr>
          <a:lstStyle/>
          <a:p>
            <a:pPr marL="0" indent="0" algn="ctr">
              <a:buNone/>
            </a:pPr>
            <a:r>
              <a:rPr lang="nl-NL" dirty="0"/>
              <a:t>Meer tips voor Slim Shoppen?</a:t>
            </a:r>
          </a:p>
          <a:p>
            <a:pPr marL="0" indent="0" algn="ctr">
              <a:buNone/>
            </a:pPr>
            <a:endParaRPr lang="nl-NL" dirty="0"/>
          </a:p>
          <a:p>
            <a:pPr marL="0" indent="0" algn="ctr">
              <a:buNone/>
            </a:pPr>
            <a:r>
              <a:rPr lang="nl-NL" dirty="0"/>
              <a:t>Ga naar </a:t>
            </a:r>
            <a:r>
              <a:rPr lang="nl-NL" dirty="0">
                <a:hlinkClick r:id="rId5"/>
              </a:rPr>
              <a:t>Edgie.nl</a:t>
            </a:r>
            <a:endParaRPr lang="nl-NL" dirty="0"/>
          </a:p>
          <a:p>
            <a:pPr marL="0" indent="0">
              <a:buNone/>
            </a:pPr>
            <a:endParaRPr lang="nl-NL" dirty="0"/>
          </a:p>
          <a:p>
            <a:pPr marL="0" indent="0">
              <a:buNone/>
            </a:pPr>
            <a:endParaRPr lang="nl-NL" dirty="0"/>
          </a:p>
        </p:txBody>
      </p:sp>
      <p:sp>
        <p:nvSpPr>
          <p:cNvPr id="2" name="Titel 1"/>
          <p:cNvSpPr>
            <a:spLocks noGrp="1"/>
          </p:cNvSpPr>
          <p:nvPr>
            <p:ph type="title"/>
          </p:nvPr>
        </p:nvSpPr>
        <p:spPr>
          <a:xfrm>
            <a:off x="539552" y="260648"/>
            <a:ext cx="8229600" cy="1296144"/>
          </a:xfrm>
          <a:noFill/>
        </p:spPr>
        <p:txBody>
          <a:bodyPr/>
          <a:lstStyle/>
          <a:p>
            <a:r>
              <a:rPr lang="nl-NL"/>
              <a:t>Einde</a:t>
            </a:r>
            <a:endParaRPr lang="nl-NL" dirty="0"/>
          </a:p>
        </p:txBody>
      </p:sp>
    </p:spTree>
    <p:extLst>
      <p:ext uri="{BB962C8B-B14F-4D97-AF65-F5344CB8AC3E}">
        <p14:creationId xmlns:p14="http://schemas.microsoft.com/office/powerpoint/2010/main" val="192645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56792"/>
            <a:ext cx="9144000" cy="4722239"/>
          </a:xfrm>
          <a:prstGeom prst="rect">
            <a:avLst/>
          </a:prstGeom>
        </p:spPr>
      </p:pic>
      <p:sp>
        <p:nvSpPr>
          <p:cNvPr id="3" name="Tijdelijke aanduiding voor inhoud 2"/>
          <p:cNvSpPr>
            <a:spLocks noGrp="1"/>
          </p:cNvSpPr>
          <p:nvPr>
            <p:ph idx="1"/>
          </p:nvPr>
        </p:nvSpPr>
        <p:spPr>
          <a:xfrm>
            <a:off x="457200" y="1628801"/>
            <a:ext cx="8229600" cy="4248472"/>
          </a:xfrm>
          <a:solidFill>
            <a:schemeClr val="bg1">
              <a:lumMod val="95000"/>
              <a:alpha val="81000"/>
            </a:schemeClr>
          </a:solidFill>
        </p:spPr>
        <p:txBody>
          <a:bodyPr>
            <a:normAutofit fontScale="85000" lnSpcReduction="20000"/>
          </a:bodyPr>
          <a:lstStyle/>
          <a:p>
            <a:endParaRPr lang="nl-NL" dirty="0"/>
          </a:p>
          <a:p>
            <a:r>
              <a:rPr lang="nl-NL" dirty="0"/>
              <a:t>Funshopper:		pluk de dag</a:t>
            </a:r>
          </a:p>
          <a:p>
            <a:endParaRPr lang="nl-NL" dirty="0"/>
          </a:p>
          <a:p>
            <a:r>
              <a:rPr lang="nl-NL" dirty="0"/>
              <a:t>Trendshopper:		duur en trendy</a:t>
            </a:r>
          </a:p>
          <a:p>
            <a:endParaRPr lang="nl-NL" dirty="0"/>
          </a:p>
          <a:p>
            <a:r>
              <a:rPr lang="nl-NL" dirty="0"/>
              <a:t>Wereldshopper: 	goed voor milieu,</a:t>
            </a:r>
          </a:p>
          <a:p>
            <a:pPr marL="0" indent="0">
              <a:buNone/>
            </a:pPr>
            <a:r>
              <a:rPr lang="nl-NL" dirty="0"/>
              <a:t>                                       mens en dier</a:t>
            </a:r>
          </a:p>
          <a:p>
            <a:endParaRPr lang="nl-NL" dirty="0"/>
          </a:p>
          <a:p>
            <a:r>
              <a:rPr lang="nl-NL" dirty="0"/>
              <a:t>Budgetshopper:	zuinig en sparen					</a:t>
            </a:r>
          </a:p>
        </p:txBody>
      </p:sp>
      <p:sp>
        <p:nvSpPr>
          <p:cNvPr id="2" name="Titel 1"/>
          <p:cNvSpPr>
            <a:spLocks noGrp="1"/>
          </p:cNvSpPr>
          <p:nvPr>
            <p:ph type="title"/>
          </p:nvPr>
        </p:nvSpPr>
        <p:spPr>
          <a:xfrm>
            <a:off x="539552" y="260648"/>
            <a:ext cx="8229600" cy="1296144"/>
          </a:xfrm>
          <a:noFill/>
        </p:spPr>
        <p:txBody>
          <a:bodyPr/>
          <a:lstStyle/>
          <a:p>
            <a:r>
              <a:rPr lang="nl-NL" dirty="0"/>
              <a:t>Wat voor Shoptype ben jij?</a:t>
            </a:r>
          </a:p>
        </p:txBody>
      </p:sp>
    </p:spTree>
    <p:extLst>
      <p:ext uri="{BB962C8B-B14F-4D97-AF65-F5344CB8AC3E}">
        <p14:creationId xmlns:p14="http://schemas.microsoft.com/office/powerpoint/2010/main" val="206724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2" name="Titel 1"/>
          <p:cNvSpPr>
            <a:spLocks noGrp="1"/>
          </p:cNvSpPr>
          <p:nvPr>
            <p:ph type="title"/>
          </p:nvPr>
        </p:nvSpPr>
        <p:spPr>
          <a:xfrm>
            <a:off x="539552" y="260648"/>
            <a:ext cx="8229600" cy="1296144"/>
          </a:xfrm>
          <a:noFill/>
        </p:spPr>
        <p:txBody>
          <a:bodyPr>
            <a:normAutofit/>
          </a:bodyPr>
          <a:lstStyle/>
          <a:p>
            <a:r>
              <a:rPr lang="nl-NL" dirty="0"/>
              <a:t>Slim Shoppen</a:t>
            </a:r>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84" y="1517292"/>
            <a:ext cx="9144000" cy="5486400"/>
          </a:xfrm>
          <a:prstGeom prst="rect">
            <a:avLst/>
          </a:prstGeom>
        </p:spPr>
      </p:pic>
      <p:sp>
        <p:nvSpPr>
          <p:cNvPr id="6" name="Content Placeholder 5"/>
          <p:cNvSpPr>
            <a:spLocks noGrp="1"/>
          </p:cNvSpPr>
          <p:nvPr>
            <p:ph idx="1"/>
          </p:nvPr>
        </p:nvSpPr>
        <p:spPr/>
        <p:txBody>
          <a:bodyPr/>
          <a:lstStyle/>
          <a:p>
            <a:endParaRPr lang="nl-NL"/>
          </a:p>
        </p:txBody>
      </p:sp>
    </p:spTree>
    <p:extLst>
      <p:ext uri="{BB962C8B-B14F-4D97-AF65-F5344CB8AC3E}">
        <p14:creationId xmlns:p14="http://schemas.microsoft.com/office/powerpoint/2010/main" val="315693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0"/>
            <a:ext cx="8229600" cy="4536503"/>
          </a:xfrm>
        </p:spPr>
        <p:txBody>
          <a:bodyPr>
            <a:normAutofit/>
          </a:bodyPr>
          <a:lstStyle/>
          <a:p>
            <a:pPr>
              <a:lnSpc>
                <a:spcPct val="150000"/>
              </a:lnSpc>
            </a:pPr>
            <a:r>
              <a:rPr lang="nl-NL" dirty="0"/>
              <a:t>Stap 1: Wensenlijst</a:t>
            </a:r>
          </a:p>
          <a:p>
            <a:pPr>
              <a:lnSpc>
                <a:spcPct val="150000"/>
              </a:lnSpc>
            </a:pPr>
            <a:r>
              <a:rPr lang="nl-NL" dirty="0"/>
              <a:t>Stap 2: Browsen en vergelijken</a:t>
            </a:r>
          </a:p>
          <a:p>
            <a:pPr>
              <a:lnSpc>
                <a:spcPct val="150000"/>
              </a:lnSpc>
            </a:pPr>
            <a:r>
              <a:rPr lang="nl-NL" dirty="0"/>
              <a:t>Stap 3: Selecteren en onderhandelen</a:t>
            </a:r>
          </a:p>
          <a:p>
            <a:pPr>
              <a:lnSpc>
                <a:spcPct val="150000"/>
              </a:lnSpc>
            </a:pPr>
            <a:r>
              <a:rPr lang="nl-NL" dirty="0"/>
              <a:t>Stap 4: Kopen en checken</a:t>
            </a:r>
          </a:p>
          <a:p>
            <a:pPr>
              <a:lnSpc>
                <a:spcPct val="150000"/>
              </a:lnSpc>
            </a:pPr>
            <a:r>
              <a:rPr lang="nl-NL" dirty="0"/>
              <a:t>Stap 5: Evalueren</a:t>
            </a:r>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Wie kent de 5 stappen nog?</a:t>
            </a:r>
          </a:p>
        </p:txBody>
      </p:sp>
    </p:spTree>
    <p:extLst>
      <p:ext uri="{BB962C8B-B14F-4D97-AF65-F5344CB8AC3E}">
        <p14:creationId xmlns:p14="http://schemas.microsoft.com/office/powerpoint/2010/main" val="10397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endParaRPr lang="nl-NL" dirty="0"/>
          </a:p>
          <a:p>
            <a:pPr marL="0" indent="0">
              <a:buNone/>
            </a:pPr>
            <a:r>
              <a:rPr lang="nl-NL" dirty="0"/>
              <a:t>	</a:t>
            </a:r>
          </a:p>
        </p:txBody>
      </p:sp>
      <p:sp>
        <p:nvSpPr>
          <p:cNvPr id="2" name="Titel 1"/>
          <p:cNvSpPr>
            <a:spLocks noGrp="1"/>
          </p:cNvSpPr>
          <p:nvPr>
            <p:ph type="title"/>
          </p:nvPr>
        </p:nvSpPr>
        <p:spPr>
          <a:xfrm>
            <a:off x="539552" y="260648"/>
            <a:ext cx="8229600" cy="1296144"/>
          </a:xfrm>
          <a:noFill/>
        </p:spPr>
        <p:txBody>
          <a:bodyPr/>
          <a:lstStyle/>
          <a:p>
            <a:r>
              <a:rPr lang="nl-NL" dirty="0"/>
              <a:t>Wat zijn keurmerken?</a:t>
            </a:r>
          </a:p>
        </p:txBody>
      </p:sp>
      <p:pic>
        <p:nvPicPr>
          <p:cNvPr id="4" name="Picture 3"/>
          <p:cNvPicPr>
            <a:picLocks noChangeAspect="1"/>
          </p:cNvPicPr>
          <p:nvPr/>
        </p:nvPicPr>
        <p:blipFill>
          <a:blip r:embed="rId4"/>
          <a:stretch>
            <a:fillRect/>
          </a:stretch>
        </p:blipFill>
        <p:spPr>
          <a:xfrm>
            <a:off x="1152525" y="2126332"/>
            <a:ext cx="6838950" cy="3390900"/>
          </a:xfrm>
          <a:prstGeom prst="rect">
            <a:avLst/>
          </a:prstGeom>
        </p:spPr>
      </p:pic>
    </p:spTree>
    <p:extLst>
      <p:ext uri="{BB962C8B-B14F-4D97-AF65-F5344CB8AC3E}">
        <p14:creationId xmlns:p14="http://schemas.microsoft.com/office/powerpoint/2010/main" val="338275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3" name="Tijdelijke aanduiding voor inhoud 2"/>
          <p:cNvSpPr>
            <a:spLocks noGrp="1"/>
          </p:cNvSpPr>
          <p:nvPr>
            <p:ph idx="1"/>
          </p:nvPr>
        </p:nvSpPr>
        <p:spPr>
          <a:xfrm>
            <a:off x="457200" y="1628801"/>
            <a:ext cx="8229600" cy="4248472"/>
          </a:xfrm>
        </p:spPr>
        <p:txBody>
          <a:bodyPr>
            <a:normAutofit/>
          </a:bodyPr>
          <a:lstStyle/>
          <a:p>
            <a:pPr marL="1828800" lvl="4" indent="0">
              <a:buNone/>
            </a:pPr>
            <a:endParaRPr lang="nl-NL" sz="1200" dirty="0"/>
          </a:p>
          <a:p>
            <a:pPr marL="1828800" lvl="4" indent="0">
              <a:buNone/>
            </a:pPr>
            <a:endParaRPr lang="nl-NL" dirty="0"/>
          </a:p>
          <a:p>
            <a:pPr marL="0" indent="0">
              <a:buNone/>
            </a:pPr>
            <a:endParaRPr lang="nl-NL" dirty="0"/>
          </a:p>
          <a:p>
            <a:endParaRPr lang="nl-NL" dirty="0"/>
          </a:p>
        </p:txBody>
      </p:sp>
      <p:sp>
        <p:nvSpPr>
          <p:cNvPr id="2" name="Titel 1"/>
          <p:cNvSpPr>
            <a:spLocks noGrp="1"/>
          </p:cNvSpPr>
          <p:nvPr>
            <p:ph type="title"/>
          </p:nvPr>
        </p:nvSpPr>
        <p:spPr>
          <a:xfrm>
            <a:off x="539552" y="260648"/>
            <a:ext cx="8229600" cy="1296144"/>
          </a:xfrm>
          <a:noFill/>
        </p:spPr>
        <p:txBody>
          <a:bodyPr>
            <a:normAutofit/>
          </a:bodyPr>
          <a:lstStyle/>
          <a:p>
            <a:r>
              <a:rPr lang="nl-NL" dirty="0"/>
              <a:t>Herken jij het keurmerk?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175" y="1628800"/>
            <a:ext cx="3575954" cy="5058923"/>
          </a:xfrm>
          <a:prstGeom prst="rect">
            <a:avLst/>
          </a:prstGeom>
        </p:spPr>
      </p:pic>
    </p:spTree>
    <p:extLst>
      <p:ext uri="{BB962C8B-B14F-4D97-AF65-F5344CB8AC3E}">
        <p14:creationId xmlns:p14="http://schemas.microsoft.com/office/powerpoint/2010/main" val="55418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2" name="Titel 1"/>
          <p:cNvSpPr>
            <a:spLocks noGrp="1"/>
          </p:cNvSpPr>
          <p:nvPr>
            <p:ph type="title"/>
          </p:nvPr>
        </p:nvSpPr>
        <p:spPr>
          <a:xfrm>
            <a:off x="457200" y="260648"/>
            <a:ext cx="8311952" cy="1296144"/>
          </a:xfrm>
          <a:noFill/>
        </p:spPr>
        <p:txBody>
          <a:bodyPr>
            <a:normAutofit/>
          </a:bodyPr>
          <a:lstStyle/>
          <a:p>
            <a:r>
              <a:rPr lang="nl-NL" dirty="0"/>
              <a:t>Heb jij de keurmerken herkend?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635002"/>
            <a:ext cx="361950" cy="3619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6093296"/>
            <a:ext cx="434370" cy="4343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4293096"/>
            <a:ext cx="470498" cy="47049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1933228"/>
            <a:ext cx="487660" cy="48766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9280" y="3503790"/>
            <a:ext cx="460512" cy="46051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7744" y="5299298"/>
            <a:ext cx="361950" cy="36195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915" y="1772816"/>
            <a:ext cx="841209" cy="644562"/>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1560" y="3226026"/>
            <a:ext cx="1016048" cy="859734"/>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047" y="2204864"/>
            <a:ext cx="1492657" cy="1263018"/>
          </a:xfrm>
          <a:prstGeom prst="rect">
            <a:avLst/>
          </a:prstGeom>
        </p:spPr>
      </p:pic>
      <p:sp>
        <p:nvSpPr>
          <p:cNvPr id="14" name="Rectangle 13"/>
          <p:cNvSpPr/>
          <p:nvPr/>
        </p:nvSpPr>
        <p:spPr>
          <a:xfrm>
            <a:off x="2629694" y="2588300"/>
            <a:ext cx="2878410" cy="400110"/>
          </a:xfrm>
          <a:prstGeom prst="rect">
            <a:avLst/>
          </a:prstGeom>
        </p:spPr>
        <p:txBody>
          <a:bodyPr wrap="square">
            <a:spAutoFit/>
          </a:bodyPr>
          <a:lstStyle/>
          <a:p>
            <a:r>
              <a:rPr lang="nl-NL" sz="2000" dirty="0">
                <a:solidFill>
                  <a:srgbClr val="000000"/>
                </a:solidFill>
                <a:latin typeface="Open Sans"/>
              </a:rPr>
              <a:t> </a:t>
            </a:r>
            <a:r>
              <a:rPr lang="nl-NL" dirty="0">
                <a:solidFill>
                  <a:srgbClr val="000000"/>
                </a:solidFill>
                <a:latin typeface="Open Sans"/>
              </a:rPr>
              <a:t>Betrouwbare thuiswinkel </a:t>
            </a:r>
            <a:endParaRPr lang="nl-NL" dirty="0"/>
          </a:p>
        </p:txBody>
      </p:sp>
      <p:sp>
        <p:nvSpPr>
          <p:cNvPr id="15" name="Rectangle 14"/>
          <p:cNvSpPr/>
          <p:nvPr/>
        </p:nvSpPr>
        <p:spPr>
          <a:xfrm>
            <a:off x="2618598" y="6084004"/>
            <a:ext cx="4181771" cy="369332"/>
          </a:xfrm>
          <a:prstGeom prst="rect">
            <a:avLst/>
          </a:prstGeom>
        </p:spPr>
        <p:txBody>
          <a:bodyPr wrap="square">
            <a:spAutoFit/>
          </a:bodyPr>
          <a:lstStyle/>
          <a:p>
            <a:r>
              <a:rPr lang="nl-NL" dirty="0">
                <a:solidFill>
                  <a:srgbClr val="000000"/>
                </a:solidFill>
                <a:latin typeface="Open Sans"/>
              </a:rPr>
              <a:t> Veilige elektrische apparaten </a:t>
            </a:r>
          </a:p>
        </p:txBody>
      </p:sp>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5978" y="5825222"/>
            <a:ext cx="916146" cy="916146"/>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0080" y="5086554"/>
            <a:ext cx="773322" cy="790718"/>
          </a:xfrm>
          <a:prstGeom prst="rect">
            <a:avLst/>
          </a:prstGeom>
        </p:spPr>
      </p:pic>
      <p:sp>
        <p:nvSpPr>
          <p:cNvPr id="21" name="Rectangle 20"/>
          <p:cNvSpPr/>
          <p:nvPr/>
        </p:nvSpPr>
        <p:spPr>
          <a:xfrm>
            <a:off x="2638618" y="1946734"/>
            <a:ext cx="4551979" cy="369332"/>
          </a:xfrm>
          <a:prstGeom prst="rect">
            <a:avLst/>
          </a:prstGeom>
        </p:spPr>
        <p:txBody>
          <a:bodyPr wrap="square">
            <a:spAutoFit/>
          </a:bodyPr>
          <a:lstStyle/>
          <a:p>
            <a:r>
              <a:rPr lang="nl-NL" dirty="0"/>
              <a:t> </a:t>
            </a:r>
            <a:r>
              <a:rPr lang="nl-NL" dirty="0">
                <a:solidFill>
                  <a:srgbClr val="000000"/>
                </a:solidFill>
                <a:latin typeface="Open Sans"/>
              </a:rPr>
              <a:t>Betrouwbare</a:t>
            </a:r>
            <a:r>
              <a:rPr lang="nl-NL" dirty="0"/>
              <a:t> reisorganisatie </a:t>
            </a:r>
          </a:p>
        </p:txBody>
      </p:sp>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3568" y="4090410"/>
            <a:ext cx="850758" cy="850758"/>
          </a:xfrm>
          <a:prstGeom prst="rect">
            <a:avLst/>
          </a:prstGeom>
        </p:spPr>
      </p:pic>
      <p:sp>
        <p:nvSpPr>
          <p:cNvPr id="25" name="Rectangle 24"/>
          <p:cNvSpPr/>
          <p:nvPr/>
        </p:nvSpPr>
        <p:spPr>
          <a:xfrm>
            <a:off x="2629694" y="4293096"/>
            <a:ext cx="4606602" cy="369332"/>
          </a:xfrm>
          <a:prstGeom prst="rect">
            <a:avLst/>
          </a:prstGeom>
        </p:spPr>
        <p:txBody>
          <a:bodyPr wrap="square">
            <a:spAutoFit/>
          </a:bodyPr>
          <a:lstStyle/>
          <a:p>
            <a:r>
              <a:rPr lang="nl-NL" dirty="0"/>
              <a:t> Hout uit beschermd bos </a:t>
            </a:r>
          </a:p>
        </p:txBody>
      </p:sp>
      <p:sp>
        <p:nvSpPr>
          <p:cNvPr id="24" name="Rectangle 23"/>
          <p:cNvSpPr/>
          <p:nvPr/>
        </p:nvSpPr>
        <p:spPr>
          <a:xfrm>
            <a:off x="2629694" y="3501008"/>
            <a:ext cx="7603496" cy="369332"/>
          </a:xfrm>
          <a:prstGeom prst="rect">
            <a:avLst/>
          </a:prstGeom>
        </p:spPr>
        <p:txBody>
          <a:bodyPr wrap="square">
            <a:spAutoFit/>
          </a:bodyPr>
          <a:lstStyle/>
          <a:p>
            <a:r>
              <a:rPr lang="nl-NL" dirty="0">
                <a:solidFill>
                  <a:srgbClr val="000000"/>
                </a:solidFill>
                <a:latin typeface="Open Sans"/>
              </a:rPr>
              <a:t> Eerlijk loon voor de makers van het product </a:t>
            </a:r>
            <a:endParaRPr lang="nl-NL" dirty="0"/>
          </a:p>
        </p:txBody>
      </p:sp>
      <p:sp>
        <p:nvSpPr>
          <p:cNvPr id="26" name="Rectangle 25"/>
          <p:cNvSpPr/>
          <p:nvPr/>
        </p:nvSpPr>
        <p:spPr>
          <a:xfrm>
            <a:off x="2618598" y="5229200"/>
            <a:ext cx="4545994" cy="400110"/>
          </a:xfrm>
          <a:prstGeom prst="rect">
            <a:avLst/>
          </a:prstGeom>
        </p:spPr>
        <p:txBody>
          <a:bodyPr wrap="square">
            <a:spAutoFit/>
          </a:bodyPr>
          <a:lstStyle/>
          <a:p>
            <a:r>
              <a:rPr lang="nl-NL" sz="2000" dirty="0">
                <a:solidFill>
                  <a:srgbClr val="000000"/>
                </a:solidFill>
                <a:latin typeface="Open Sans"/>
              </a:rPr>
              <a:t> </a:t>
            </a:r>
            <a:r>
              <a:rPr lang="nl-NL" dirty="0">
                <a:solidFill>
                  <a:srgbClr val="000000"/>
                </a:solidFill>
                <a:latin typeface="Open Sans"/>
              </a:rPr>
              <a:t>Kleding van natuurlijk materiaal</a:t>
            </a:r>
            <a:endParaRPr lang="nl-NL" dirty="0"/>
          </a:p>
        </p:txBody>
      </p:sp>
    </p:spTree>
    <p:extLst>
      <p:ext uri="{BB962C8B-B14F-4D97-AF65-F5344CB8AC3E}">
        <p14:creationId xmlns:p14="http://schemas.microsoft.com/office/powerpoint/2010/main" val="159955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ppt_x"/>
                                          </p:val>
                                        </p:tav>
                                        <p:tav tm="100000">
                                          <p:val>
                                            <p:strVal val="#ppt_x"/>
                                          </p:val>
                                        </p:tav>
                                      </p:tavLst>
                                    </p:anim>
                                    <p:anim calcmode="lin" valueType="num">
                                      <p:cBhvr additive="base">
                                        <p:cTn id="94" dur="500" fill="hold"/>
                                        <p:tgtEl>
                                          <p:spTgt spid="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P spid="25"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392"/>
            <a:ext cx="9144000" cy="6957391"/>
          </a:xfrm>
          <a:prstGeom prst="rect">
            <a:avLst/>
          </a:prstGeom>
        </p:spPr>
      </p:pic>
      <p:sp>
        <p:nvSpPr>
          <p:cNvPr id="10" name="Rectangle 9"/>
          <p:cNvSpPr/>
          <p:nvPr/>
        </p:nvSpPr>
        <p:spPr>
          <a:xfrm>
            <a:off x="272062" y="3436764"/>
            <a:ext cx="8764433" cy="15764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457200" y="1988841"/>
            <a:ext cx="8229600" cy="1368151"/>
          </a:xfrm>
        </p:spPr>
        <p:txBody>
          <a:bodyPr>
            <a:normAutofit/>
          </a:bodyPr>
          <a:lstStyle/>
          <a:p>
            <a:pPr marL="0" indent="0">
              <a:buNone/>
            </a:pPr>
            <a:endParaRPr lang="nl-NL" dirty="0"/>
          </a:p>
          <a:p>
            <a:pPr marL="0" indent="0">
              <a:buNone/>
            </a:pPr>
            <a:r>
              <a:rPr lang="nl-NL" sz="2000" dirty="0"/>
              <a:t>A) Gemaakt van materiaal dat erg duur is</a:t>
            </a:r>
          </a:p>
        </p:txBody>
      </p:sp>
      <p:sp>
        <p:nvSpPr>
          <p:cNvPr id="2" name="Titel 1"/>
          <p:cNvSpPr>
            <a:spLocks noGrp="1"/>
          </p:cNvSpPr>
          <p:nvPr>
            <p:ph type="title"/>
          </p:nvPr>
        </p:nvSpPr>
        <p:spPr>
          <a:xfrm>
            <a:off x="539552" y="260648"/>
            <a:ext cx="8229600" cy="1296144"/>
          </a:xfrm>
          <a:noFill/>
        </p:spPr>
        <p:txBody>
          <a:bodyPr/>
          <a:lstStyle/>
          <a:p>
            <a:r>
              <a:rPr lang="nl-NL" dirty="0"/>
              <a:t>Quiz: Wat is duurzaam?</a:t>
            </a:r>
          </a:p>
        </p:txBody>
      </p:sp>
      <p:sp>
        <p:nvSpPr>
          <p:cNvPr id="6" name="Tijdelijke aanduiding voor inhoud 2"/>
          <p:cNvSpPr txBox="1">
            <a:spLocks/>
          </p:cNvSpPr>
          <p:nvPr/>
        </p:nvSpPr>
        <p:spPr>
          <a:xfrm>
            <a:off x="457200" y="3140968"/>
            <a:ext cx="822960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l-NL" dirty="0"/>
          </a:p>
          <a:p>
            <a:pPr marL="0" indent="0">
              <a:buNone/>
            </a:pPr>
            <a:r>
              <a:rPr lang="nl-NL" sz="2000" dirty="0"/>
              <a:t>B) Gemaakt met respect voor mens, dier en milieu</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180" y="2057373"/>
            <a:ext cx="811205" cy="122761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228" y="3633785"/>
            <a:ext cx="721924" cy="1268760"/>
          </a:xfrm>
          <a:prstGeom prst="rect">
            <a:avLst/>
          </a:prstGeom>
        </p:spPr>
      </p:pic>
    </p:spTree>
    <p:extLst>
      <p:ext uri="{BB962C8B-B14F-4D97-AF65-F5344CB8AC3E}">
        <p14:creationId xmlns:p14="http://schemas.microsoft.com/office/powerpoint/2010/main" val="36529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theme/theme1.xml><?xml version="1.0" encoding="utf-8"?>
<a:theme xmlns:a="http://schemas.openxmlformats.org/drawingml/2006/main" name="Blan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NS Reaal huisstij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1452</TotalTime>
  <Words>2569</Words>
  <Application>Microsoft Office PowerPoint</Application>
  <PresentationFormat>Diavoorstelling (4:3)</PresentationFormat>
  <Paragraphs>368</Paragraphs>
  <Slides>24</Slides>
  <Notes>24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Open Sans</vt:lpstr>
      <vt:lpstr>Blank</vt:lpstr>
      <vt:lpstr>  Workshop Slim Shoppen  </vt:lpstr>
      <vt:lpstr>Wat gaan we doen?</vt:lpstr>
      <vt:lpstr>Wat voor Shoptype ben jij?</vt:lpstr>
      <vt:lpstr>Slim Shoppen</vt:lpstr>
      <vt:lpstr>Wie kent de 5 stappen nog?</vt:lpstr>
      <vt:lpstr>Wat zijn keurmerken?</vt:lpstr>
      <vt:lpstr>Herken jij het keurmerk?</vt:lpstr>
      <vt:lpstr>Heb jij de keurmerken herkend?</vt:lpstr>
      <vt:lpstr>Quiz: Wat is duurzaam?</vt:lpstr>
      <vt:lpstr>Quiz: Wat is MVO?</vt:lpstr>
      <vt:lpstr>Quiz: Wat is biologisch?</vt:lpstr>
      <vt:lpstr>Wie kent de 5 stappen nog?</vt:lpstr>
      <vt:lpstr>Aan de slag!</vt:lpstr>
      <vt:lpstr>Ga jij de uitdaging aan?</vt:lpstr>
      <vt:lpstr>Wat is de opdracht?</vt:lpstr>
      <vt:lpstr>Wat zijn de wensen?</vt:lpstr>
      <vt:lpstr>Ken jij dit woord?</vt:lpstr>
      <vt:lpstr>Naar de webshop</vt:lpstr>
      <vt:lpstr>Vul je werkblad in</vt:lpstr>
      <vt:lpstr>Shop slim!</vt:lpstr>
      <vt:lpstr>Klacht indienen? </vt:lpstr>
      <vt:lpstr>Evalueer je aankoop</vt:lpstr>
      <vt:lpstr>Wat heb ik vandaag geleerd bij Slim Shoppen?</vt:lpstr>
      <vt:lpstr>Einde</vt:lpstr>
    </vt:vector>
  </TitlesOfParts>
  <Company>SRG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Slim Shoppen</dc:title>
  <dc:creator>Klerkx, P.J. (Patricia)</dc:creator>
  <cp:lastModifiedBy>Marianne Vermeer-de Leeuw</cp:lastModifiedBy>
  <cp:revision>144</cp:revision>
  <dcterms:created xsi:type="dcterms:W3CDTF">2014-09-29T08:36:03Z</dcterms:created>
  <dcterms:modified xsi:type="dcterms:W3CDTF">2017-07-05T08:02:03Z</dcterms:modified>
</cp:coreProperties>
</file>